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1" r:id="rId3"/>
    <p:sldId id="257" r:id="rId4"/>
    <p:sldId id="270" r:id="rId5"/>
    <p:sldId id="266" r:id="rId6"/>
    <p:sldId id="267" r:id="rId7"/>
    <p:sldId id="259" r:id="rId8"/>
    <p:sldId id="265" r:id="rId9"/>
    <p:sldId id="261" r:id="rId10"/>
    <p:sldId id="269" r:id="rId11"/>
    <p:sldId id="262" r:id="rId12"/>
    <p:sldId id="263"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C3B969D-01DE-4008-8F26-3297045E6F81}" type="datetimeFigureOut">
              <a:rPr lang="ru-RU"/>
              <a:pPr>
                <a:defRPr/>
              </a:pPr>
              <a:t>22.01.2021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BC9133E-7438-4764-AB7F-6C6B3D257B63}" type="slidenum">
              <a:rPr lang="ru-RU"/>
              <a:pPr>
                <a:defRPr/>
              </a:pPr>
              <a:t>‹#›</a:t>
            </a:fld>
            <a:endParaRPr lang="ru-RU"/>
          </a:p>
        </p:txBody>
      </p:sp>
    </p:spTree>
    <p:extLst>
      <p:ext uri="{BB962C8B-B14F-4D97-AF65-F5344CB8AC3E}">
        <p14:creationId xmlns:p14="http://schemas.microsoft.com/office/powerpoint/2010/main" xmlns="" val="27982448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B7DFA60-7012-4EDD-A25D-95E066C8A1BC}" type="datetimeFigureOut">
              <a:rPr lang="ru-RU"/>
              <a:pPr>
                <a:defRPr/>
              </a:pPr>
              <a:t>22.01.2021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C3BA056-816D-4BE8-9586-8F79B96DA4C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8463DAC-5B31-49BD-B246-B03904544ED5}" type="datetimeFigureOut">
              <a:rPr lang="ru-RU"/>
              <a:pPr>
                <a:defRPr/>
              </a:pPr>
              <a:t>22.01.2021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695004F-F7C5-4DB2-B69E-141351E9A45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9CF3947-A0EB-445B-9B7F-E976AFA86B95}" type="datetimeFigureOut">
              <a:rPr lang="ru-RU"/>
              <a:pPr>
                <a:defRPr/>
              </a:pPr>
              <a:t>22.01.2021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C83E2F2-D7A9-4327-81B3-4E282E291E3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9BC1675-384B-47A2-97CC-7149D864E65C}" type="datetimeFigureOut">
              <a:rPr lang="ru-RU"/>
              <a:pPr>
                <a:defRPr/>
              </a:pPr>
              <a:t>22.01.2021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7900759-A343-4224-9D61-568B6F0DC95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77FB1F0-B8D3-415D-8E64-EE84E7B0E2CF}" type="datetimeFigureOut">
              <a:rPr lang="ru-RU"/>
              <a:pPr>
                <a:defRPr/>
              </a:pPr>
              <a:t>22.01.2021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7AB76E2-468C-44FD-8CAB-E3792C07876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BF84B3F-31B4-4BD9-88A5-20274E45582E}" type="datetimeFigureOut">
              <a:rPr lang="ru-RU"/>
              <a:pPr>
                <a:defRPr/>
              </a:pPr>
              <a:t>22.01.2021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C97F5C9-5D75-47C1-A28F-EB74D76BF62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9E6B212-5B69-4681-8972-684C10CB392F}" type="datetimeFigureOut">
              <a:rPr lang="ru-RU"/>
              <a:pPr>
                <a:defRPr/>
              </a:pPr>
              <a:t>22.01.2021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3BBCEEA-8AA0-40F5-B8E2-FB454998367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3ADFA2C-B7B8-4755-B7BC-852E90EF3D56}" type="datetimeFigureOut">
              <a:rPr lang="ru-RU"/>
              <a:pPr>
                <a:defRPr/>
              </a:pPr>
              <a:t>22.01.2021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688C132-1D11-4F7C-9F64-7481A315505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9DC154D-E2B8-464B-8F2C-BCD102CFBD47}" type="datetimeFigureOut">
              <a:rPr lang="ru-RU"/>
              <a:pPr>
                <a:defRPr/>
              </a:pPr>
              <a:t>22.01.2021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9865481-E5F2-4C43-9509-9C301A7F073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C392B0C-80FE-40B7-9C4F-70FCB1EFB390}" type="datetimeFigureOut">
              <a:rPr lang="ru-RU"/>
              <a:pPr>
                <a:defRPr/>
              </a:pPr>
              <a:t>22.01.2021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4BA552C-BE7D-4524-8656-84B53304AE9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1D86160-32AF-43D5-A7C4-AC87943279F1}" type="datetimeFigureOut">
              <a:rPr lang="ru-RU"/>
              <a:pPr>
                <a:defRPr/>
              </a:pPr>
              <a:t>22.01.2021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41AA783-10FC-4B73-A1E5-B9699C807DD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BBF7CE3-F8E5-46CB-A543-F6C3F245BE1E}" type="datetimeFigureOut">
              <a:rPr lang="ru-RU"/>
              <a:pPr>
                <a:defRPr/>
              </a:pPr>
              <a:t>22.01.2021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F4BA6F9-308D-4E6F-8DF2-D73D4020730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620688"/>
            <a:ext cx="6257830" cy="720080"/>
          </a:xfrm>
        </p:spPr>
        <p:txBody>
          <a:bodyPr rtlCol="0">
            <a:normAutofit fontScale="90000"/>
          </a:bodyPr>
          <a:lstStyle/>
          <a:p>
            <a:pPr marL="180000" eaLnBrk="1" fontAlgn="auto" hangingPunct="1">
              <a:spcAft>
                <a:spcPts val="0"/>
              </a:spcAft>
              <a:defRPr/>
            </a:pPr>
            <a:r>
              <a:rPr lang="uk-UA" b="1" i="1" dirty="0" smtClean="0">
                <a:solidFill>
                  <a:srgbClr val="0070C0"/>
                </a:solidFill>
                <a:effectLst>
                  <a:outerShdw blurRad="38100" dist="38100" dir="2700000" algn="tl">
                    <a:srgbClr val="000000">
                      <a:alpha val="43137"/>
                    </a:srgbClr>
                  </a:outerShdw>
                </a:effectLst>
              </a:rPr>
              <a:t/>
            </a:r>
            <a:br>
              <a:rPr lang="uk-UA" b="1" i="1" dirty="0" smtClean="0">
                <a:solidFill>
                  <a:srgbClr val="0070C0"/>
                </a:solidFill>
                <a:effectLst>
                  <a:outerShdw blurRad="38100" dist="38100" dir="2700000" algn="tl">
                    <a:srgbClr val="000000">
                      <a:alpha val="43137"/>
                    </a:srgbClr>
                  </a:outerShdw>
                </a:effectLst>
              </a:rPr>
            </a:br>
            <a:r>
              <a:rPr lang="uk-UA" sz="4000" b="1" i="1" dirty="0" smtClean="0">
                <a:solidFill>
                  <a:srgbClr val="0070C0"/>
                </a:solidFill>
                <a:effectLst>
                  <a:outerShdw blurRad="38100" dist="38100" dir="2700000" algn="tl">
                    <a:srgbClr val="000000">
                      <a:alpha val="43137"/>
                    </a:srgbClr>
                  </a:outerShdw>
                </a:effectLst>
              </a:rPr>
              <a:t>Дисципліна вільного вибору «Сільський (зелений) туризм»</a:t>
            </a:r>
            <a:r>
              <a:rPr lang="uk-UA" sz="4000" dirty="0" smtClean="0">
                <a:solidFill>
                  <a:srgbClr val="0070C0"/>
                </a:solidFill>
                <a:effectLst>
                  <a:outerShdw blurRad="38100" dist="38100" dir="2700000" algn="tl">
                    <a:srgbClr val="000000">
                      <a:alpha val="43137"/>
                    </a:srgbClr>
                  </a:outerShdw>
                </a:effectLst>
              </a:rPr>
              <a:t/>
            </a:r>
            <a:br>
              <a:rPr lang="uk-UA" sz="4000" dirty="0" smtClean="0">
                <a:solidFill>
                  <a:srgbClr val="0070C0"/>
                </a:solidFill>
                <a:effectLst>
                  <a:outerShdw blurRad="38100" dist="38100" dir="2700000" algn="tl">
                    <a:srgbClr val="000000">
                      <a:alpha val="43137"/>
                    </a:srgbClr>
                  </a:outerShdw>
                </a:effectLst>
              </a:rPr>
            </a:br>
            <a:endParaRPr lang="ru-RU" dirty="0">
              <a:solidFill>
                <a:srgbClr val="0070C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uk-UA" dirty="0" smtClean="0"/>
          </a:p>
          <a:p>
            <a:pPr eaLnBrk="1" fontAlgn="auto" hangingPunct="1">
              <a:spcAft>
                <a:spcPts val="0"/>
              </a:spcAft>
              <a:buFont typeface="Arial" pitchFamily="34" charset="0"/>
              <a:buNone/>
              <a:defRPr/>
            </a:pPr>
            <a:endParaRPr lang="uk-UA" dirty="0"/>
          </a:p>
          <a:p>
            <a:pPr eaLnBrk="1" fontAlgn="auto" hangingPunct="1">
              <a:spcAft>
                <a:spcPts val="0"/>
              </a:spcAft>
              <a:buFont typeface="Arial" pitchFamily="34" charset="0"/>
              <a:buNone/>
              <a:defRPr/>
            </a:pPr>
            <a:endParaRPr lang="uk-UA" dirty="0" smtClean="0"/>
          </a:p>
          <a:p>
            <a:pPr eaLnBrk="1" fontAlgn="auto" hangingPunct="1">
              <a:spcAft>
                <a:spcPts val="0"/>
              </a:spcAft>
              <a:buFont typeface="Arial" pitchFamily="34" charset="0"/>
              <a:buNone/>
              <a:defRPr/>
            </a:pPr>
            <a:endParaRPr lang="uk-UA" dirty="0"/>
          </a:p>
          <a:p>
            <a:pPr eaLnBrk="1" fontAlgn="auto" hangingPunct="1">
              <a:spcAft>
                <a:spcPts val="0"/>
              </a:spcAft>
              <a:buFont typeface="Arial" pitchFamily="34" charset="0"/>
              <a:buNone/>
              <a:defRPr/>
            </a:pPr>
            <a:endParaRPr lang="uk-UA" dirty="0" smtClean="0"/>
          </a:p>
          <a:p>
            <a:pPr eaLnBrk="1" fontAlgn="auto" hangingPunct="1">
              <a:spcAft>
                <a:spcPts val="0"/>
              </a:spcAft>
              <a:buFont typeface="Arial" pitchFamily="34" charset="0"/>
              <a:buNone/>
              <a:defRPr/>
            </a:pPr>
            <a:endParaRPr lang="uk-UA" dirty="0"/>
          </a:p>
          <a:p>
            <a:pPr eaLnBrk="1" fontAlgn="auto" hangingPunct="1">
              <a:spcAft>
                <a:spcPts val="0"/>
              </a:spcAft>
              <a:buFont typeface="Arial" pitchFamily="34" charset="0"/>
              <a:buNone/>
              <a:defRPr/>
            </a:pPr>
            <a:endParaRPr lang="ru-RU" dirty="0"/>
          </a:p>
        </p:txBody>
      </p:sp>
      <p:pic>
        <p:nvPicPr>
          <p:cNvPr id="14340" name="Picture 3" descr="C:\Documents and Settings\V\Рабочий стол\ХДУ.jpg"/>
          <p:cNvPicPr>
            <a:picLocks noChangeAspect="1" noChangeArrowheads="1"/>
          </p:cNvPicPr>
          <p:nvPr/>
        </p:nvPicPr>
        <p:blipFill>
          <a:blip r:embed="rId2" cstate="print"/>
          <a:srcRect/>
          <a:stretch>
            <a:fillRect/>
          </a:stretch>
        </p:blipFill>
        <p:spPr bwMode="auto">
          <a:xfrm>
            <a:off x="0" y="0"/>
            <a:ext cx="1492250" cy="1500188"/>
          </a:xfrm>
          <a:prstGeom prst="rect">
            <a:avLst/>
          </a:prstGeom>
          <a:noFill/>
          <a:ln w="9525">
            <a:noFill/>
            <a:miter lim="800000"/>
            <a:headEnd/>
            <a:tailEnd/>
          </a:ln>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71699" y="10343"/>
            <a:ext cx="1772301" cy="1479501"/>
          </a:xfrm>
          <a:prstGeom prst="rect">
            <a:avLst/>
          </a:prstGeom>
        </p:spPr>
      </p:pic>
      <p:pic>
        <p:nvPicPr>
          <p:cNvPr id="5" name="Picture 2" descr="C:\Users\Kherson\Desktop\Для презентації\завантаження.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3341058"/>
            <a:ext cx="4756708" cy="291142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Kherson\Desktop\Для презентації\kulik.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36221" y="3341058"/>
            <a:ext cx="4207780" cy="288696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Прямоугольник 7"/>
          <p:cNvSpPr/>
          <p:nvPr/>
        </p:nvSpPr>
        <p:spPr>
          <a:xfrm>
            <a:off x="1043608" y="2708920"/>
            <a:ext cx="7056784" cy="646331"/>
          </a:xfrm>
          <a:prstGeom prst="rect">
            <a:avLst/>
          </a:prstGeom>
        </p:spPr>
        <p:txBody>
          <a:bodyPr wrap="square">
            <a:spAutoFit/>
          </a:bodyPr>
          <a:lstStyle/>
          <a:p>
            <a:pPr algn="ctr"/>
            <a:r>
              <a:rPr lang="ru-RU" b="1" i="1" dirty="0" err="1" smtClean="0">
                <a:solidFill>
                  <a:srgbClr val="0070C0"/>
                </a:solidFill>
                <a:effectLst>
                  <a:outerShdw blurRad="38100" dist="38100" dir="2700000" algn="tl">
                    <a:srgbClr val="000000">
                      <a:alpha val="43137"/>
                    </a:srgbClr>
                  </a:outerShdw>
                </a:effectLst>
              </a:rPr>
              <a:t>Спеціальніст</a:t>
            </a:r>
            <a:r>
              <a:rPr lang="uk-UA" b="1" i="1" dirty="0" smtClean="0">
                <a:solidFill>
                  <a:srgbClr val="0070C0"/>
                </a:solidFill>
                <a:effectLst>
                  <a:outerShdw blurRad="38100" dist="38100" dir="2700000" algn="tl">
                    <a:srgbClr val="000000">
                      <a:alpha val="43137"/>
                    </a:srgbClr>
                  </a:outerShdw>
                </a:effectLst>
              </a:rPr>
              <a:t>ь</a:t>
            </a:r>
            <a:r>
              <a:rPr lang="ru-RU" b="1" i="1" dirty="0" smtClean="0">
                <a:solidFill>
                  <a:srgbClr val="0070C0"/>
                </a:solidFill>
                <a:effectLst>
                  <a:outerShdw blurRad="38100" dist="38100" dir="2700000" algn="tl">
                    <a:srgbClr val="000000">
                      <a:alpha val="43137"/>
                    </a:srgbClr>
                  </a:outerShdw>
                </a:effectLst>
              </a:rPr>
              <a:t> 242 "Туризм" </a:t>
            </a:r>
            <a:r>
              <a:rPr lang="ru-RU" b="1" i="1" dirty="0" err="1" smtClean="0">
                <a:solidFill>
                  <a:srgbClr val="0070C0"/>
                </a:solidFill>
                <a:effectLst>
                  <a:outerShdw blurRad="38100" dist="38100" dir="2700000" algn="tl">
                    <a:srgbClr val="000000">
                      <a:alpha val="43137"/>
                    </a:srgbClr>
                  </a:outerShdw>
                </a:effectLst>
              </a:rPr>
              <a:t>галузі</a:t>
            </a:r>
            <a:r>
              <a:rPr lang="ru-RU" b="1" i="1" dirty="0" smtClean="0">
                <a:solidFill>
                  <a:srgbClr val="0070C0"/>
                </a:solidFill>
                <a:effectLst>
                  <a:outerShdw blurRad="38100" dist="38100" dir="2700000" algn="tl">
                    <a:srgbClr val="000000">
                      <a:alpha val="43137"/>
                    </a:srgbClr>
                  </a:outerShdw>
                </a:effectLst>
              </a:rPr>
              <a:t> </a:t>
            </a:r>
            <a:r>
              <a:rPr lang="ru-RU" b="1" i="1" dirty="0" err="1" smtClean="0">
                <a:solidFill>
                  <a:srgbClr val="0070C0"/>
                </a:solidFill>
                <a:effectLst>
                  <a:outerShdw blurRad="38100" dist="38100" dir="2700000" algn="tl">
                    <a:srgbClr val="000000">
                      <a:alpha val="43137"/>
                    </a:srgbClr>
                  </a:outerShdw>
                </a:effectLst>
              </a:rPr>
              <a:t>знань</a:t>
            </a:r>
            <a:r>
              <a:rPr lang="ru-RU" b="1" i="1" dirty="0" smtClean="0">
                <a:solidFill>
                  <a:srgbClr val="0070C0"/>
                </a:solidFill>
                <a:effectLst>
                  <a:outerShdw blurRad="38100" dist="38100" dir="2700000" algn="tl">
                    <a:srgbClr val="000000">
                      <a:alpha val="43137"/>
                    </a:srgbClr>
                  </a:outerShdw>
                </a:effectLst>
              </a:rPr>
              <a:t> </a:t>
            </a:r>
            <a:endParaRPr lang="en-US" b="1" i="1" dirty="0" smtClean="0">
              <a:solidFill>
                <a:srgbClr val="0070C0"/>
              </a:solidFill>
              <a:effectLst>
                <a:outerShdw blurRad="38100" dist="38100" dir="2700000" algn="tl">
                  <a:srgbClr val="000000">
                    <a:alpha val="43137"/>
                  </a:srgbClr>
                </a:outerShdw>
              </a:effectLst>
            </a:endParaRPr>
          </a:p>
          <a:p>
            <a:pPr algn="ctr"/>
            <a:r>
              <a:rPr lang="ru-RU" b="1" i="1" dirty="0" smtClean="0">
                <a:solidFill>
                  <a:srgbClr val="0070C0"/>
                </a:solidFill>
                <a:effectLst>
                  <a:outerShdw blurRad="38100" dist="38100" dir="2700000" algn="tl">
                    <a:srgbClr val="000000">
                      <a:alpha val="43137"/>
                    </a:srgbClr>
                  </a:outerShdw>
                </a:effectLst>
              </a:rPr>
              <a:t>24 "Сфера обслуговування </a:t>
            </a:r>
            <a:r>
              <a:rPr lang="ru-RU" b="1" i="1" dirty="0" smtClean="0">
                <a:solidFill>
                  <a:srgbClr val="0070C0"/>
                </a:solidFill>
                <a:effectLst>
                  <a:outerShdw blurRad="38100" dist="38100" dir="2700000" algn="tl">
                    <a:srgbClr val="000000">
                      <a:alpha val="43137"/>
                    </a:srgbClr>
                  </a:outerShdw>
                </a:effectLst>
              </a:rPr>
              <a:t>" </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herson\Desktop\Для презентації\1537174497_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D:\Локальный диск\Documents 23.11.08 г. +\University\Университет ТАНЯ\2020-2021 навч.рік\logo_ne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552" y="5661248"/>
            <a:ext cx="3096344" cy="1065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7451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778098"/>
          </a:xfrm>
        </p:spPr>
        <p:txBody>
          <a:bodyPr/>
          <a:lstStyle/>
          <a:p>
            <a:r>
              <a:rPr lang="uk-UA" sz="3600" b="1" dirty="0" smtClean="0">
                <a:solidFill>
                  <a:srgbClr val="0070C0"/>
                </a:solidFill>
                <a:latin typeface="Times New Roman" pitchFamily="18" charset="0"/>
                <a:cs typeface="Times New Roman" pitchFamily="18" charset="0"/>
              </a:rPr>
              <a:t>Джерела інформації</a:t>
            </a:r>
            <a:endParaRPr lang="ru-RU" sz="3600" b="1" dirty="0">
              <a:solidFill>
                <a:srgbClr val="0070C0"/>
              </a:solidFill>
              <a:latin typeface="Times New Roman" pitchFamily="18" charset="0"/>
              <a:cs typeface="Times New Roman" pitchFamily="18" charset="0"/>
            </a:endParaRPr>
          </a:p>
        </p:txBody>
      </p:sp>
      <p:sp>
        <p:nvSpPr>
          <p:cNvPr id="3" name="Объект 2"/>
          <p:cNvSpPr>
            <a:spLocks noGrp="1"/>
          </p:cNvSpPr>
          <p:nvPr>
            <p:ph idx="1"/>
          </p:nvPr>
        </p:nvSpPr>
        <p:spPr>
          <a:xfrm>
            <a:off x="179512" y="1052736"/>
            <a:ext cx="8928992" cy="5760640"/>
          </a:xfrm>
        </p:spPr>
        <p:txBody>
          <a:bodyPr/>
          <a:lstStyle/>
          <a:p>
            <a:pPr marL="0" lvl="0" indent="0" algn="just">
              <a:spcBef>
                <a:spcPts val="600"/>
              </a:spcBef>
              <a:spcAft>
                <a:spcPts val="600"/>
              </a:spcAft>
              <a:buNone/>
            </a:pPr>
            <a:r>
              <a:rPr lang="ru-RU" sz="1600" dirty="0" smtClean="0">
                <a:latin typeface="Times New Roman" pitchFamily="18" charset="0"/>
                <a:cs typeface="Times New Roman" pitchFamily="18" charset="0"/>
              </a:rPr>
              <a:t>1. </a:t>
            </a:r>
            <a:r>
              <a:rPr lang="ru-RU" sz="1600" dirty="0" err="1" smtClean="0">
                <a:latin typeface="Times New Roman" pitchFamily="18" charset="0"/>
                <a:cs typeface="Times New Roman" pitchFamily="18" charset="0"/>
              </a:rPr>
              <a:t>Андрєєва</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Н. </a:t>
            </a:r>
            <a:r>
              <a:rPr lang="ru-RU" sz="1600" dirty="0" err="1">
                <a:latin typeface="Times New Roman" pitchFamily="18" charset="0"/>
                <a:cs typeface="Times New Roman" pitchFamily="18" charset="0"/>
              </a:rPr>
              <a:t>Сучасна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організація</a:t>
            </a:r>
            <a:r>
              <a:rPr lang="ru-RU" sz="1600" dirty="0">
                <a:latin typeface="Times New Roman" pitchFamily="18" charset="0"/>
                <a:cs typeface="Times New Roman" pitchFamily="18" charset="0"/>
              </a:rPr>
              <a:t> аграрного туризму в </a:t>
            </a:r>
            <a:r>
              <a:rPr lang="ru-RU" sz="1600" dirty="0" err="1">
                <a:latin typeface="Times New Roman" pitchFamily="18" charset="0"/>
                <a:cs typeface="Times New Roman" pitchFamily="18" charset="0"/>
              </a:rPr>
              <a:t>Україні</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як </a:t>
            </a:r>
            <a:r>
              <a:rPr lang="ru-RU" sz="1600" dirty="0" err="1" smtClean="0">
                <a:latin typeface="Times New Roman" pitchFamily="18" charset="0"/>
                <a:cs typeface="Times New Roman" pitchFamily="18" charset="0"/>
              </a:rPr>
              <a:t>перспективний</a:t>
            </a:r>
            <a:r>
              <a:rPr lang="ru-RU" sz="1600" dirty="0" smtClean="0">
                <a:latin typeface="Times New Roman" pitchFamily="18" charset="0"/>
                <a:cs typeface="Times New Roman" pitchFamily="18" charset="0"/>
              </a:rPr>
              <a:t> </a:t>
            </a:r>
            <a:r>
              <a:rPr lang="ru-RU" sz="1600" dirty="0" err="1">
                <a:latin typeface="Times New Roman" pitchFamily="18" charset="0"/>
                <a:cs typeface="Times New Roman" pitchFamily="18" charset="0"/>
              </a:rPr>
              <a:t>напрямок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розвитку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сільських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територій</a:t>
            </a:r>
            <a:r>
              <a:rPr lang="ru-RU" sz="1600" dirty="0">
                <a:latin typeface="Times New Roman" pitchFamily="18" charset="0"/>
                <a:cs typeface="Times New Roman" pitchFamily="18" charset="0"/>
              </a:rPr>
              <a:t> / Н. </a:t>
            </a:r>
            <a:r>
              <a:rPr lang="ru-RU" sz="1600" dirty="0" err="1">
                <a:latin typeface="Times New Roman" pitchFamily="18" charset="0"/>
                <a:cs typeface="Times New Roman" pitchFamily="18" charset="0"/>
              </a:rPr>
              <a:t>Андрєєва</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С. </a:t>
            </a:r>
            <a:r>
              <a:rPr lang="ru-RU" sz="1600" dirty="0" err="1" smtClean="0">
                <a:latin typeface="Times New Roman" pitchFamily="18" charset="0"/>
                <a:cs typeface="Times New Roman" pitchFamily="18" charset="0"/>
              </a:rPr>
              <a:t>Нездоймінов</a:t>
            </a:r>
            <a:r>
              <a:rPr lang="ru-RU" sz="1600" dirty="0">
                <a:latin typeface="Times New Roman" pitchFamily="18" charset="0"/>
                <a:cs typeface="Times New Roman" pitchFamily="18" charset="0"/>
              </a:rPr>
              <a:t>, І. </a:t>
            </a:r>
            <a:r>
              <a:rPr lang="ru-RU" sz="1600" dirty="0" err="1">
                <a:latin typeface="Times New Roman" pitchFamily="18" charset="0"/>
                <a:cs typeface="Times New Roman" pitchFamily="18" charset="0"/>
              </a:rPr>
              <a:t>Дишловий</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Економіст</a:t>
            </a:r>
            <a:r>
              <a:rPr lang="ru-RU" sz="1600" dirty="0">
                <a:latin typeface="Times New Roman" pitchFamily="18" charset="0"/>
                <a:cs typeface="Times New Roman" pitchFamily="18" charset="0"/>
              </a:rPr>
              <a:t>. – 2011. – № 7. </a:t>
            </a:r>
            <a:r>
              <a:rPr lang="ru-RU" sz="1600" dirty="0" smtClean="0">
                <a:latin typeface="Times New Roman" pitchFamily="18" charset="0"/>
                <a:cs typeface="Times New Roman" pitchFamily="18" charset="0"/>
              </a:rPr>
              <a:t>– С. 25-28.</a:t>
            </a:r>
          </a:p>
          <a:p>
            <a:pPr marL="0" lvl="0" indent="0" algn="just">
              <a:spcBef>
                <a:spcPts val="600"/>
              </a:spcBef>
              <a:spcAft>
                <a:spcPts val="600"/>
              </a:spcAft>
              <a:buNone/>
            </a:pPr>
            <a:r>
              <a:rPr lang="ru-RU" sz="1600" dirty="0" smtClean="0">
                <a:latin typeface="Times New Roman" pitchFamily="18" charset="0"/>
                <a:cs typeface="Times New Roman" pitchFamily="18" charset="0"/>
              </a:rPr>
              <a:t>2. </a:t>
            </a:r>
            <a:r>
              <a:rPr lang="ru-RU" sz="1600" dirty="0" err="1" smtClean="0">
                <a:latin typeface="Times New Roman" pitchFamily="18" charset="0"/>
                <a:cs typeface="Times New Roman" pitchFamily="18" charset="0"/>
              </a:rPr>
              <a:t>Гетьман</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В. </a:t>
            </a:r>
            <a:r>
              <a:rPr lang="ru-RU" sz="1600" dirty="0" err="1">
                <a:latin typeface="Times New Roman" pitchFamily="18" charset="0"/>
                <a:cs typeface="Times New Roman" pitchFamily="18" charset="0"/>
              </a:rPr>
              <a:t>Основні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завдання</a:t>
            </a:r>
            <a:r>
              <a:rPr lang="ru-RU" sz="1600" dirty="0">
                <a:latin typeface="Times New Roman" pitchFamily="18" charset="0"/>
                <a:cs typeface="Times New Roman" pitchFamily="18" charset="0"/>
              </a:rPr>
              <a:t> і </a:t>
            </a:r>
            <a:r>
              <a:rPr lang="ru-RU" sz="1600" dirty="0" err="1" smtClean="0">
                <a:latin typeface="Times New Roman" pitchFamily="18" charset="0"/>
                <a:cs typeface="Times New Roman" pitchFamily="18" charset="0"/>
              </a:rPr>
              <a:t>проблеми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розвитку</a:t>
            </a:r>
            <a:r>
              <a:rPr lang="ru-RU" sz="1600" dirty="0" smtClean="0">
                <a:latin typeface="Times New Roman" pitchFamily="18" charset="0"/>
                <a:cs typeface="Times New Roman" pitchFamily="18" charset="0"/>
              </a:rPr>
              <a:t> </a:t>
            </a:r>
            <a:r>
              <a:rPr lang="ru-RU" sz="1600" dirty="0" err="1">
                <a:latin typeface="Times New Roman" pitchFamily="18" charset="0"/>
                <a:cs typeface="Times New Roman" pitchFamily="18" charset="0"/>
              </a:rPr>
              <a:t>екотуризму</a:t>
            </a:r>
            <a:r>
              <a:rPr lang="ru-RU" sz="1600" dirty="0">
                <a:latin typeface="Times New Roman" pitchFamily="18" charset="0"/>
                <a:cs typeface="Times New Roman" pitchFamily="18" charset="0"/>
              </a:rPr>
              <a:t> в </a:t>
            </a:r>
            <a:r>
              <a:rPr lang="ru-RU" sz="1600" dirty="0" err="1">
                <a:latin typeface="Times New Roman" pitchFamily="18" charset="0"/>
                <a:cs typeface="Times New Roman" pitchFamily="18" charset="0"/>
              </a:rPr>
              <a:t>національних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природних</a:t>
            </a:r>
            <a:r>
              <a:rPr lang="ru-RU" sz="1600" dirty="0">
                <a:latin typeface="Times New Roman" pitchFamily="18" charset="0"/>
                <a:cs typeface="Times New Roman" pitchFamily="18" charset="0"/>
              </a:rPr>
              <a:t> парках і </a:t>
            </a:r>
            <a:r>
              <a:rPr lang="ru-RU" sz="1600" dirty="0" err="1" smtClean="0">
                <a:latin typeface="Times New Roman" pitchFamily="18" charset="0"/>
                <a:cs typeface="Times New Roman" pitchFamily="18" charset="0"/>
              </a:rPr>
              <a:t>біосферних</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заповідниках</a:t>
            </a:r>
            <a:r>
              <a:rPr lang="ru-RU" sz="1600" dirty="0" smtClean="0">
                <a:latin typeface="Times New Roman" pitchFamily="18" charset="0"/>
                <a:cs typeface="Times New Roman" pitchFamily="18" charset="0"/>
              </a:rPr>
              <a:t> </a:t>
            </a:r>
            <a:r>
              <a:rPr lang="ru-RU" sz="1600" dirty="0" err="1">
                <a:latin typeface="Times New Roman" pitchFamily="18" charset="0"/>
                <a:cs typeface="Times New Roman" pitchFamily="18" charset="0"/>
              </a:rPr>
              <a:t>України</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Краєзнавство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Географія</a:t>
            </a:r>
            <a:r>
              <a:rPr lang="ru-RU" sz="1600" dirty="0">
                <a:latin typeface="Times New Roman" pitchFamily="18" charset="0"/>
                <a:cs typeface="Times New Roman" pitchFamily="18" charset="0"/>
              </a:rPr>
              <a:t>. Туризм. – 2002. - </a:t>
            </a:r>
            <a:r>
              <a:rPr lang="ru-RU" sz="1600" dirty="0" smtClean="0">
                <a:latin typeface="Times New Roman" pitchFamily="18" charset="0"/>
                <a:cs typeface="Times New Roman" pitchFamily="18" charset="0"/>
              </a:rPr>
              <a:t>№ 35 </a:t>
            </a:r>
            <a:r>
              <a:rPr lang="ru-RU" sz="1600" dirty="0">
                <a:latin typeface="Times New Roman" pitchFamily="18" charset="0"/>
                <a:cs typeface="Times New Roman" pitchFamily="18" charset="0"/>
              </a:rPr>
              <a:t>(280). </a:t>
            </a:r>
            <a:r>
              <a:rPr lang="ru-RU" sz="1600" dirty="0" smtClean="0">
                <a:latin typeface="Times New Roman" pitchFamily="18" charset="0"/>
                <a:cs typeface="Times New Roman" pitchFamily="18" charset="0"/>
              </a:rPr>
              <a:t>– с. 4-8</a:t>
            </a:r>
            <a:r>
              <a:rPr lang="ru-RU" sz="1600" dirty="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marL="0" lvl="0" indent="0" algn="just">
              <a:spcBef>
                <a:spcPts val="600"/>
              </a:spcBef>
              <a:spcAft>
                <a:spcPts val="600"/>
              </a:spcAft>
              <a:buNone/>
            </a:pPr>
            <a:r>
              <a:rPr lang="ru-RU" sz="1600" dirty="0" smtClean="0">
                <a:latin typeface="Times New Roman" pitchFamily="18" charset="0"/>
                <a:cs typeface="Times New Roman" pitchFamily="18" charset="0"/>
              </a:rPr>
              <a:t>3</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Горішевський</a:t>
            </a:r>
            <a:r>
              <a:rPr lang="ru-RU" sz="1600" dirty="0">
                <a:latin typeface="Times New Roman" pitchFamily="18" charset="0"/>
                <a:cs typeface="Times New Roman" pitchFamily="18" charset="0"/>
              </a:rPr>
              <a:t> П., </a:t>
            </a:r>
            <a:r>
              <a:rPr lang="ru-RU" sz="1600" dirty="0" err="1">
                <a:latin typeface="Times New Roman" pitchFamily="18" charset="0"/>
                <a:cs typeface="Times New Roman" pitchFamily="18" charset="0"/>
              </a:rPr>
              <a:t>Васильєв</a:t>
            </a:r>
            <a:r>
              <a:rPr lang="ru-RU" sz="1600" dirty="0">
                <a:latin typeface="Times New Roman" pitchFamily="18" charset="0"/>
                <a:cs typeface="Times New Roman" pitchFamily="18" charset="0"/>
              </a:rPr>
              <a:t> Ю., </a:t>
            </a:r>
            <a:r>
              <a:rPr lang="ru-RU" sz="1600" dirty="0" err="1">
                <a:latin typeface="Times New Roman" pitchFamily="18" charset="0"/>
                <a:cs typeface="Times New Roman" pitchFamily="18" charset="0"/>
              </a:rPr>
              <a:t>Зінько</a:t>
            </a:r>
            <a:r>
              <a:rPr lang="ru-RU" sz="1600" dirty="0">
                <a:latin typeface="Times New Roman" pitchFamily="18" charset="0"/>
                <a:cs typeface="Times New Roman" pitchFamily="18" charset="0"/>
              </a:rPr>
              <a:t> Ю. </a:t>
            </a:r>
            <a:r>
              <a:rPr lang="ru-RU" sz="1600" dirty="0" err="1">
                <a:latin typeface="Times New Roman" pitchFamily="18" charset="0"/>
                <a:cs typeface="Times New Roman" pitchFamily="18" charset="0"/>
              </a:rPr>
              <a:t>Сільський</a:t>
            </a:r>
            <a:r>
              <a:rPr lang="ru-RU" sz="1600" dirty="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зелений</a:t>
            </a:r>
            <a:r>
              <a:rPr lang="ru-RU" sz="1600" dirty="0" smtClean="0">
                <a:latin typeface="Times New Roman" pitchFamily="18" charset="0"/>
                <a:cs typeface="Times New Roman" pitchFamily="18" charset="0"/>
              </a:rPr>
              <a:t> туризм</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організація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надання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послуг</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гостинності</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ІваноФранківськ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Місто</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НВ, 2003</a:t>
            </a:r>
            <a:r>
              <a:rPr lang="ru-RU" sz="1600" dirty="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marL="0" lvl="0" indent="0" algn="just">
              <a:spcBef>
                <a:spcPts val="600"/>
              </a:spcBef>
              <a:spcAft>
                <a:spcPts val="600"/>
              </a:spcAft>
              <a:buNone/>
            </a:pPr>
            <a:r>
              <a:rPr lang="ru-RU" sz="1600" dirty="0" smtClean="0">
                <a:latin typeface="Times New Roman" pitchFamily="18" charset="0"/>
                <a:cs typeface="Times New Roman" pitchFamily="18" charset="0"/>
              </a:rPr>
              <a:t>4</a:t>
            </a:r>
            <a:r>
              <a:rPr lang="ru-RU" sz="1600" dirty="0">
                <a:latin typeface="Times New Roman" pitchFamily="18" charset="0"/>
                <a:cs typeface="Times New Roman" pitchFamily="18" charset="0"/>
              </a:rPr>
              <a:t>. Дмитрук О.Ю. </a:t>
            </a:r>
            <a:r>
              <a:rPr lang="ru-RU" sz="1600" dirty="0" err="1">
                <a:latin typeface="Times New Roman" pitchFamily="18" charset="0"/>
                <a:cs typeface="Times New Roman" pitchFamily="18" charset="0"/>
              </a:rPr>
              <a:t>Екологічний</a:t>
            </a:r>
            <a:r>
              <a:rPr lang="ru-RU" sz="1600" dirty="0">
                <a:latin typeface="Times New Roman" pitchFamily="18" charset="0"/>
                <a:cs typeface="Times New Roman" pitchFamily="18" charset="0"/>
              </a:rPr>
              <a:t> туризм: </a:t>
            </a:r>
            <a:r>
              <a:rPr lang="ru-RU" sz="1600" dirty="0" err="1">
                <a:latin typeface="Times New Roman" pitchFamily="18" charset="0"/>
                <a:cs typeface="Times New Roman" pitchFamily="18" charset="0"/>
              </a:rPr>
              <a:t>сучасні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концепції</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менеджменту і </a:t>
            </a:r>
            <a:r>
              <a:rPr lang="ru-RU" sz="1600" dirty="0">
                <a:latin typeface="Times New Roman" pitchFamily="18" charset="0"/>
                <a:cs typeface="Times New Roman" pitchFamily="18" charset="0"/>
              </a:rPr>
              <a:t>маркетингу </a:t>
            </a:r>
            <a:r>
              <a:rPr lang="ru-RU" sz="1600" dirty="0" err="1">
                <a:latin typeface="Times New Roman" pitchFamily="18" charset="0"/>
                <a:cs typeface="Times New Roman" pitchFamily="18" charset="0"/>
              </a:rPr>
              <a:t>Навчальний</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посібник</a:t>
            </a:r>
            <a:r>
              <a:rPr lang="ru-RU" sz="1600" dirty="0">
                <a:latin typeface="Times New Roman" pitchFamily="18" charset="0"/>
                <a:cs typeface="Times New Roman" pitchFamily="18" charset="0"/>
              </a:rPr>
              <a:t>. - К.: </a:t>
            </a:r>
            <a:r>
              <a:rPr lang="ru-RU" sz="1600" dirty="0" err="1">
                <a:latin typeface="Times New Roman" pitchFamily="18" charset="0"/>
                <a:cs typeface="Times New Roman" pitchFamily="18" charset="0"/>
              </a:rPr>
              <a:t>Альтерпрес</a:t>
            </a:r>
            <a:r>
              <a:rPr lang="ru-RU" sz="1600" dirty="0">
                <a:latin typeface="Times New Roman" pitchFamily="18" charset="0"/>
                <a:cs typeface="Times New Roman" pitchFamily="18" charset="0"/>
              </a:rPr>
              <a:t>, 2004. - 192 с.</a:t>
            </a:r>
          </a:p>
          <a:p>
            <a:pPr marL="0" lvl="0" indent="0" algn="just">
              <a:spcBef>
                <a:spcPts val="600"/>
              </a:spcBef>
              <a:spcAft>
                <a:spcPts val="600"/>
              </a:spcAft>
              <a:buNone/>
            </a:pPr>
            <a:r>
              <a:rPr lang="ru-RU" sz="1600" dirty="0">
                <a:latin typeface="Times New Roman" pitchFamily="18" charset="0"/>
                <a:cs typeface="Times New Roman" pitchFamily="18" charset="0"/>
              </a:rPr>
              <a:t>5. Закон </a:t>
            </a:r>
            <a:r>
              <a:rPr lang="ru-RU" sz="1600" dirty="0" err="1">
                <a:latin typeface="Times New Roman" pitchFamily="18" charset="0"/>
                <a:cs typeface="Times New Roman" pitchFamily="18" charset="0"/>
              </a:rPr>
              <a:t>України</a:t>
            </a:r>
            <a:r>
              <a:rPr lang="ru-RU" sz="1600" dirty="0">
                <a:latin typeface="Times New Roman" pitchFamily="18" charset="0"/>
                <a:cs typeface="Times New Roman" pitchFamily="18" charset="0"/>
              </a:rPr>
              <a:t> «Про </a:t>
            </a:r>
            <a:r>
              <a:rPr lang="ru-RU" sz="1600" dirty="0" err="1">
                <a:latin typeface="Times New Roman" pitchFamily="18" charset="0"/>
                <a:cs typeface="Times New Roman" pitchFamily="18" charset="0"/>
              </a:rPr>
              <a:t>екологічну</a:t>
            </a:r>
            <a:r>
              <a:rPr lang="ru-RU" sz="1600" dirty="0">
                <a:latin typeface="Times New Roman" pitchFamily="18" charset="0"/>
                <a:cs typeface="Times New Roman" pitchFamily="18" charset="0"/>
              </a:rPr>
              <a:t> мережу </a:t>
            </a:r>
            <a:r>
              <a:rPr lang="ru-RU" sz="1600" dirty="0" err="1">
                <a:latin typeface="Times New Roman" pitchFamily="18" charset="0"/>
                <a:cs typeface="Times New Roman" pitchFamily="18" charset="0"/>
              </a:rPr>
              <a:t>України</a:t>
            </a:r>
            <a:r>
              <a:rPr lang="ru-RU" sz="1600" dirty="0">
                <a:latin typeface="Times New Roman" pitchFamily="18" charset="0"/>
                <a:cs typeface="Times New Roman" pitchFamily="18" charset="0"/>
              </a:rPr>
              <a:t>» № 1864-IV </a:t>
            </a:r>
            <a:r>
              <a:rPr lang="ru-RU" sz="1600" dirty="0" err="1" smtClean="0">
                <a:latin typeface="Times New Roman" pitchFamily="18" charset="0"/>
                <a:cs typeface="Times New Roman" pitchFamily="18" charset="0"/>
              </a:rPr>
              <a:t>від</a:t>
            </a:r>
            <a:r>
              <a:rPr lang="ru-RU" sz="1600" dirty="0" smtClean="0">
                <a:latin typeface="Times New Roman" pitchFamily="18" charset="0"/>
                <a:cs typeface="Times New Roman" pitchFamily="18" charset="0"/>
              </a:rPr>
              <a:t> 24 </a:t>
            </a:r>
            <a:r>
              <a:rPr lang="ru-RU" sz="1600" dirty="0" err="1">
                <a:latin typeface="Times New Roman" pitchFamily="18" charset="0"/>
                <a:cs typeface="Times New Roman" pitchFamily="18" charset="0"/>
              </a:rPr>
              <a:t>червня</a:t>
            </a:r>
            <a:r>
              <a:rPr lang="ru-RU" sz="1600" dirty="0">
                <a:latin typeface="Times New Roman" pitchFamily="18" charset="0"/>
                <a:cs typeface="Times New Roman" pitchFamily="18" charset="0"/>
              </a:rPr>
              <a:t> 2004 року. </a:t>
            </a:r>
            <a:endParaRPr lang="de-DE" sz="1600" dirty="0" smtClean="0">
              <a:latin typeface="Times New Roman" pitchFamily="18" charset="0"/>
              <a:cs typeface="Times New Roman" pitchFamily="18" charset="0"/>
            </a:endParaRPr>
          </a:p>
          <a:p>
            <a:pPr marL="0" lvl="0" indent="0" algn="just">
              <a:spcBef>
                <a:spcPts val="600"/>
              </a:spcBef>
              <a:spcAft>
                <a:spcPts val="600"/>
              </a:spcAft>
              <a:buNone/>
            </a:pPr>
            <a:r>
              <a:rPr lang="ru-RU" sz="1600" dirty="0" smtClean="0">
                <a:latin typeface="Times New Roman" pitchFamily="18" charset="0"/>
                <a:cs typeface="Times New Roman" pitchFamily="18" charset="0"/>
              </a:rPr>
              <a:t>6. </a:t>
            </a:r>
            <a:r>
              <a:rPr lang="ru-RU" sz="1600" dirty="0" err="1">
                <a:latin typeface="Times New Roman" pitchFamily="18" charset="0"/>
                <a:cs typeface="Times New Roman" pitchFamily="18" charset="0"/>
              </a:rPr>
              <a:t>Зінько</a:t>
            </a:r>
            <a:r>
              <a:rPr lang="ru-RU" sz="1600" dirty="0">
                <a:latin typeface="Times New Roman" pitchFamily="18" charset="0"/>
                <a:cs typeface="Times New Roman" pitchFamily="18" charset="0"/>
              </a:rPr>
              <a:t> Ю.В., </a:t>
            </a:r>
            <a:r>
              <a:rPr lang="ru-RU" sz="1600" dirty="0" err="1">
                <a:latin typeface="Times New Roman" pitchFamily="18" charset="0"/>
                <a:cs typeface="Times New Roman" pitchFamily="18" charset="0"/>
              </a:rPr>
              <a:t>Гетьман</a:t>
            </a:r>
            <a:r>
              <a:rPr lang="ru-RU" sz="1600" dirty="0">
                <a:latin typeface="Times New Roman" pitchFamily="18" charset="0"/>
                <a:cs typeface="Times New Roman" pitchFamily="18" charset="0"/>
              </a:rPr>
              <a:t> В.І. </a:t>
            </a:r>
            <a:r>
              <a:rPr lang="ru-RU" sz="1600" dirty="0" err="1">
                <a:latin typeface="Times New Roman" pitchFamily="18" charset="0"/>
                <a:cs typeface="Times New Roman" pitchFamily="18" charset="0"/>
              </a:rPr>
              <a:t>Розвиток</a:t>
            </a:r>
            <a:r>
              <a:rPr lang="ru-RU" sz="1600" dirty="0">
                <a:latin typeface="Times New Roman" pitchFamily="18" charset="0"/>
                <a:cs typeface="Times New Roman" pitchFamily="18" charset="0"/>
              </a:rPr>
              <a:t> туризму в </a:t>
            </a:r>
            <a:r>
              <a:rPr lang="ru-RU" sz="1600" dirty="0" err="1">
                <a:latin typeface="Times New Roman" pitchFamily="18" charset="0"/>
                <a:cs typeface="Times New Roman" pitchFamily="18" charset="0"/>
              </a:rPr>
              <a:t>національних</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парках </a:t>
            </a:r>
            <a:r>
              <a:rPr lang="ru-RU" sz="1600" dirty="0" err="1" smtClean="0">
                <a:latin typeface="Times New Roman" pitchFamily="18" charset="0"/>
                <a:cs typeface="Times New Roman" pitchFamily="18" charset="0"/>
              </a:rPr>
              <a:t>Українських</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Карпат // "Гори і люди" (у </a:t>
            </a:r>
            <a:r>
              <a:rPr lang="ru-RU" sz="1600" dirty="0" err="1">
                <a:latin typeface="Times New Roman" pitchFamily="18" charset="0"/>
                <a:cs typeface="Times New Roman" pitchFamily="18" charset="0"/>
              </a:rPr>
              <a:t>контексті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сталого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розвитку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Міжнародна</a:t>
            </a:r>
            <a:r>
              <a:rPr lang="ru-RU" sz="1600" dirty="0" smtClean="0">
                <a:latin typeface="Times New Roman" pitchFamily="18" charset="0"/>
                <a:cs typeface="Times New Roman" pitchFamily="18" charset="0"/>
              </a:rPr>
              <a:t> </a:t>
            </a:r>
            <a:r>
              <a:rPr lang="ru-RU" sz="1600" dirty="0" err="1">
                <a:latin typeface="Times New Roman" pitchFamily="18" charset="0"/>
                <a:cs typeface="Times New Roman" pitchFamily="18" charset="0"/>
              </a:rPr>
              <a:t>конференція</a:t>
            </a:r>
            <a:r>
              <a:rPr lang="ru-RU" sz="1600" dirty="0">
                <a:latin typeface="Times New Roman" pitchFamily="18" charset="0"/>
                <a:cs typeface="Times New Roman" pitchFamily="18" charset="0"/>
              </a:rPr>
              <a:t>. – 14-18.10.2002 р. м. </a:t>
            </a:r>
            <a:r>
              <a:rPr lang="ru-RU" sz="1600" dirty="0" err="1">
                <a:latin typeface="Times New Roman" pitchFamily="18" charset="0"/>
                <a:cs typeface="Times New Roman" pitchFamily="18" charset="0"/>
              </a:rPr>
              <a:t>Рахів</a:t>
            </a:r>
            <a:r>
              <a:rPr lang="ru-RU" sz="1600" dirty="0">
                <a:latin typeface="Times New Roman" pitchFamily="18" charset="0"/>
                <a:cs typeface="Times New Roman" pitchFamily="18" charset="0"/>
              </a:rPr>
              <a:t>. – с</a:t>
            </a:r>
            <a:r>
              <a:rPr lang="ru-RU" sz="1600" dirty="0" smtClean="0">
                <a:latin typeface="Times New Roman" pitchFamily="18" charset="0"/>
                <a:cs typeface="Times New Roman" pitchFamily="18" charset="0"/>
              </a:rPr>
              <a:t>. 353-363</a:t>
            </a:r>
            <a:r>
              <a:rPr lang="ru-RU" sz="1600" dirty="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marL="0" lvl="0" indent="0" algn="just">
              <a:spcBef>
                <a:spcPts val="600"/>
              </a:spcBef>
              <a:spcAft>
                <a:spcPts val="600"/>
              </a:spcAft>
              <a:buNone/>
            </a:pPr>
            <a:r>
              <a:rPr lang="ru-RU" sz="1600" dirty="0" smtClean="0">
                <a:latin typeface="Times New Roman" pitchFamily="18" charset="0"/>
                <a:cs typeface="Times New Roman" pitchFamily="18" charset="0"/>
              </a:rPr>
              <a:t>7. </a:t>
            </a:r>
            <a:r>
              <a:rPr lang="ru-RU" sz="1600" dirty="0" err="1">
                <a:latin typeface="Times New Roman" pitchFamily="18" charset="0"/>
                <a:cs typeface="Times New Roman" pitchFamily="18" charset="0"/>
              </a:rPr>
              <a:t>Любіцева</a:t>
            </a:r>
            <a:r>
              <a:rPr lang="ru-RU" sz="1600" dirty="0">
                <a:latin typeface="Times New Roman" pitchFamily="18" charset="0"/>
                <a:cs typeface="Times New Roman" pitchFamily="18" charset="0"/>
              </a:rPr>
              <a:t> О.О., </a:t>
            </a:r>
            <a:r>
              <a:rPr lang="ru-RU" sz="1600" dirty="0" err="1">
                <a:latin typeface="Times New Roman" pitchFamily="18" charset="0"/>
                <a:cs typeface="Times New Roman" pitchFamily="18" charset="0"/>
              </a:rPr>
              <a:t>Сташук</a:t>
            </a:r>
            <a:r>
              <a:rPr lang="ru-RU" sz="1600" dirty="0">
                <a:latin typeface="Times New Roman" pitchFamily="18" charset="0"/>
                <a:cs typeface="Times New Roman" pitchFamily="18" charset="0"/>
              </a:rPr>
              <a:t> К. </a:t>
            </a:r>
            <a:r>
              <a:rPr lang="ru-RU" sz="1600" dirty="0" err="1">
                <a:latin typeface="Times New Roman" pitchFamily="18" charset="0"/>
                <a:cs typeface="Times New Roman" pitchFamily="18" charset="0"/>
              </a:rPr>
              <a:t>Розвиток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екологічного</a:t>
            </a:r>
            <a:r>
              <a:rPr lang="ru-RU" sz="1600" dirty="0">
                <a:latin typeface="Times New Roman" pitchFamily="18" charset="0"/>
                <a:cs typeface="Times New Roman" pitchFamily="18" charset="0"/>
              </a:rPr>
              <a:t> туризму в </a:t>
            </a:r>
            <a:r>
              <a:rPr lang="ru-RU" sz="1600" dirty="0" err="1" smtClean="0">
                <a:latin typeface="Times New Roman" pitchFamily="18" charset="0"/>
                <a:cs typeface="Times New Roman" pitchFamily="18" charset="0"/>
              </a:rPr>
              <a:t>Україні</a:t>
            </a:r>
            <a:r>
              <a:rPr lang="ru-RU" sz="1600" dirty="0" smtClean="0">
                <a:latin typeface="Times New Roman" pitchFamily="18" charset="0"/>
                <a:cs typeface="Times New Roman" pitchFamily="18" charset="0"/>
              </a:rPr>
              <a:t> // </a:t>
            </a:r>
            <a:r>
              <a:rPr lang="ru-RU" sz="1600" dirty="0" err="1">
                <a:latin typeface="Times New Roman" pitchFamily="18" charset="0"/>
                <a:cs typeface="Times New Roman" pitchFamily="18" charset="0"/>
              </a:rPr>
              <a:t>Економічна</a:t>
            </a:r>
            <a:r>
              <a:rPr lang="ru-RU" sz="1600" dirty="0">
                <a:latin typeface="Times New Roman" pitchFamily="18" charset="0"/>
                <a:cs typeface="Times New Roman" pitchFamily="18" charset="0"/>
              </a:rPr>
              <a:t> та </a:t>
            </a:r>
            <a:r>
              <a:rPr lang="ru-RU" sz="1600" dirty="0" err="1">
                <a:latin typeface="Times New Roman" pitchFamily="18" charset="0"/>
                <a:cs typeface="Times New Roman" pitchFamily="18" charset="0"/>
              </a:rPr>
              <a:t>соціальна</a:t>
            </a:r>
            <a:r>
              <a:rPr lang="ru-RU" sz="1600" dirty="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географія</a:t>
            </a:r>
            <a:r>
              <a:rPr lang="ru-RU" sz="1600" dirty="0" smtClean="0">
                <a:latin typeface="Times New Roman" pitchFamily="18" charset="0"/>
                <a:cs typeface="Times New Roman" pitchFamily="18" charset="0"/>
              </a:rPr>
              <a:t>: Наук. </a:t>
            </a:r>
            <a:r>
              <a:rPr lang="ru-RU" sz="1600" dirty="0" err="1" smtClean="0">
                <a:latin typeface="Times New Roman" pitchFamily="18" charset="0"/>
                <a:cs typeface="Times New Roman" pitchFamily="18" charset="0"/>
              </a:rPr>
              <a:t>зб</a:t>
            </a:r>
            <a:r>
              <a:rPr lang="ru-RU" sz="1600" dirty="0" smtClean="0">
                <a:latin typeface="Times New Roman" pitchFamily="18" charset="0"/>
                <a:cs typeface="Times New Roman" pitchFamily="18" charset="0"/>
              </a:rPr>
              <a:t>. / Ред. кол.: С.І. </a:t>
            </a:r>
            <a:r>
              <a:rPr lang="ru-RU" sz="1600" dirty="0" err="1" smtClean="0">
                <a:latin typeface="Times New Roman" pitchFamily="18" charset="0"/>
                <a:cs typeface="Times New Roman" pitchFamily="18" charset="0"/>
              </a:rPr>
              <a:t>Іщук</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відп</a:t>
            </a:r>
            <a:r>
              <a:rPr lang="ru-RU" sz="1600" dirty="0" smtClean="0">
                <a:latin typeface="Times New Roman" pitchFamily="18" charset="0"/>
                <a:cs typeface="Times New Roman" pitchFamily="18" charset="0"/>
              </a:rPr>
              <a:t>. ред.) та </a:t>
            </a:r>
            <a:r>
              <a:rPr lang="ru-RU" sz="1600" dirty="0" err="1" smtClean="0">
                <a:latin typeface="Times New Roman" pitchFamily="18" charset="0"/>
                <a:cs typeface="Times New Roman" pitchFamily="18" charset="0"/>
              </a:rPr>
              <a:t>ін</a:t>
            </a:r>
            <a:r>
              <a:rPr lang="ru-RU" sz="1600" dirty="0" smtClean="0">
                <a:latin typeface="Times New Roman" pitchFamily="18" charset="0"/>
                <a:cs typeface="Times New Roman" pitchFamily="18" charset="0"/>
              </a:rPr>
              <a:t>. – К., 2002. – </a:t>
            </a:r>
            <a:r>
              <a:rPr lang="ru-RU" sz="1600" dirty="0" err="1" smtClean="0">
                <a:latin typeface="Times New Roman" pitchFamily="18" charset="0"/>
                <a:cs typeface="Times New Roman" pitchFamily="18" charset="0"/>
              </a:rPr>
              <a:t>Вип</a:t>
            </a:r>
            <a:r>
              <a:rPr lang="ru-RU" sz="1600" dirty="0" smtClean="0">
                <a:latin typeface="Times New Roman" pitchFamily="18" charset="0"/>
                <a:cs typeface="Times New Roman" pitchFamily="18" charset="0"/>
              </a:rPr>
              <a:t>. 53. – с. 189-196.</a:t>
            </a:r>
          </a:p>
          <a:p>
            <a:pPr marL="0" indent="0" algn="just">
              <a:spcBef>
                <a:spcPts val="600"/>
              </a:spcBef>
              <a:spcAft>
                <a:spcPts val="600"/>
              </a:spcAft>
              <a:buNone/>
            </a:pPr>
            <a:r>
              <a:rPr lang="ru-RU" sz="1600" dirty="0" smtClean="0">
                <a:latin typeface="Times New Roman" pitchFamily="18" charset="0"/>
                <a:cs typeface="Times New Roman" pitchFamily="18" charset="0"/>
              </a:rPr>
              <a:t>8. </a:t>
            </a:r>
            <a:r>
              <a:rPr lang="ru-RU" sz="1600" dirty="0" err="1">
                <a:latin typeface="Times New Roman" pitchFamily="18" charset="0"/>
                <a:cs typeface="Times New Roman" pitchFamily="18" charset="0"/>
              </a:rPr>
              <a:t>Порадник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організатору</a:t>
            </a:r>
            <a:r>
              <a:rPr lang="ru-RU" sz="1600" dirty="0">
                <a:latin typeface="Times New Roman" pitchFamily="18" charset="0"/>
                <a:cs typeface="Times New Roman" pitchFamily="18" charset="0"/>
              </a:rPr>
              <a:t> та </a:t>
            </a:r>
            <a:r>
              <a:rPr lang="ru-RU" sz="1600" dirty="0" err="1">
                <a:latin typeface="Times New Roman" pitchFamily="18" charset="0"/>
                <a:cs typeface="Times New Roman" pitchFamily="18" charset="0"/>
              </a:rPr>
              <a:t>власнику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агрооселі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методичні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рекомендації</a:t>
            </a:r>
            <a:r>
              <a:rPr lang="ru-RU" sz="1600" dirty="0">
                <a:latin typeface="Times New Roman" pitchFamily="18" charset="0"/>
                <a:cs typeface="Times New Roman" pitchFamily="18" charset="0"/>
              </a:rPr>
              <a:t> / О.В. </a:t>
            </a:r>
            <a:r>
              <a:rPr lang="ru-RU" sz="1600" dirty="0" err="1">
                <a:latin typeface="Times New Roman" pitchFamily="18" charset="0"/>
                <a:cs typeface="Times New Roman" pitchFamily="18" charset="0"/>
              </a:rPr>
              <a:t>Кулініч</a:t>
            </a:r>
            <a:r>
              <a:rPr lang="ru-RU" sz="1600" dirty="0">
                <a:latin typeface="Times New Roman" pitchFamily="18" charset="0"/>
                <a:cs typeface="Times New Roman" pitchFamily="18" charset="0"/>
              </a:rPr>
              <a:t>, А.П. </a:t>
            </a:r>
            <a:r>
              <a:rPr lang="ru-RU" sz="1600" dirty="0" err="1">
                <a:latin typeface="Times New Roman" pitchFamily="18" charset="0"/>
                <a:cs typeface="Times New Roman" pitchFamily="18" charset="0"/>
              </a:rPr>
              <a:t>Аніщенко</a:t>
            </a:r>
            <a:r>
              <a:rPr lang="ru-RU" sz="1600" dirty="0">
                <a:latin typeface="Times New Roman" pitchFamily="18" charset="0"/>
                <a:cs typeface="Times New Roman" pitchFamily="18" charset="0"/>
              </a:rPr>
              <a:t>, А.В. </a:t>
            </a:r>
            <a:r>
              <a:rPr lang="ru-RU" sz="1600" dirty="0" err="1">
                <a:latin typeface="Times New Roman" pitchFamily="18" charset="0"/>
                <a:cs typeface="Times New Roman" pitchFamily="18" charset="0"/>
              </a:rPr>
              <a:t>Меляков</a:t>
            </a:r>
            <a:r>
              <a:rPr lang="ru-RU" sz="1600" dirty="0">
                <a:latin typeface="Times New Roman" pitchFamily="18" charset="0"/>
                <a:cs typeface="Times New Roman" pitchFamily="18" charset="0"/>
              </a:rPr>
              <a:t>, Д.Г. </a:t>
            </a:r>
            <a:r>
              <a:rPr lang="ru-RU" sz="1600" dirty="0" err="1">
                <a:latin typeface="Times New Roman" pitchFamily="18" charset="0"/>
                <a:cs typeface="Times New Roman" pitchFamily="18" charset="0"/>
              </a:rPr>
              <a:t>Дармостук</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Харків</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Інститут</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соціальної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політики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регіону</a:t>
            </a:r>
            <a:r>
              <a:rPr lang="ru-RU" sz="1600" dirty="0">
                <a:latin typeface="Times New Roman" pitchFamily="18" charset="0"/>
                <a:cs typeface="Times New Roman" pitchFamily="18" charset="0"/>
              </a:rPr>
              <a:t>, 2016. – 84 с</a:t>
            </a:r>
          </a:p>
          <a:p>
            <a:pPr marL="0" lvl="0" indent="0" algn="just">
              <a:spcBef>
                <a:spcPts val="600"/>
              </a:spcBef>
              <a:spcAft>
                <a:spcPts val="600"/>
              </a:spcAft>
              <a:buNone/>
            </a:pP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xmlns="" val="3682082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600" b="1" dirty="0" smtClean="0">
                <a:solidFill>
                  <a:srgbClr val="0070C0"/>
                </a:solidFill>
                <a:latin typeface="Times New Roman" pitchFamily="18" charset="0"/>
                <a:cs typeface="Times New Roman" pitchFamily="18" charset="0"/>
              </a:rPr>
              <a:t>Автор-упорядник</a:t>
            </a:r>
            <a:endParaRPr lang="ru-RU" sz="3600" b="1" dirty="0">
              <a:solidFill>
                <a:srgbClr val="0070C0"/>
              </a:solidFill>
              <a:latin typeface="Times New Roman" pitchFamily="18" charset="0"/>
              <a:cs typeface="Times New Roman" pitchFamily="18" charset="0"/>
            </a:endParaRPr>
          </a:p>
        </p:txBody>
      </p:sp>
      <p:sp>
        <p:nvSpPr>
          <p:cNvPr id="3" name="Объект 2"/>
          <p:cNvSpPr>
            <a:spLocks noGrp="1"/>
          </p:cNvSpPr>
          <p:nvPr>
            <p:ph idx="1"/>
          </p:nvPr>
        </p:nvSpPr>
        <p:spPr/>
        <p:txBody>
          <a:bodyPr/>
          <a:lstStyle/>
          <a:p>
            <a:pPr marL="0" indent="0" algn="ctr">
              <a:buNone/>
            </a:pPr>
            <a:r>
              <a:rPr lang="uk-UA" b="1" dirty="0" smtClean="0">
                <a:latin typeface="Times New Roman" pitchFamily="18" charset="0"/>
                <a:cs typeface="Times New Roman" pitchFamily="18" charset="0"/>
              </a:rPr>
              <a:t>Яровий Вадим Федорович</a:t>
            </a:r>
          </a:p>
          <a:p>
            <a:pPr marL="0" indent="0" algn="ctr">
              <a:buNone/>
            </a:pPr>
            <a:r>
              <a:rPr lang="uk-UA" sz="2400" dirty="0" smtClean="0">
                <a:latin typeface="Times New Roman" pitchFamily="18" charset="0"/>
                <a:cs typeface="Times New Roman" pitchFamily="18" charset="0"/>
              </a:rPr>
              <a:t>доктор економічних наук, доцент кафедри </a:t>
            </a:r>
          </a:p>
          <a:p>
            <a:pPr marL="0" indent="0" algn="ctr">
              <a:buNone/>
            </a:pPr>
            <a:r>
              <a:rPr lang="uk-UA" sz="2400" dirty="0" smtClean="0">
                <a:latin typeface="Times New Roman" pitchFamily="18" charset="0"/>
                <a:cs typeface="Times New Roman" pitchFamily="18" charset="0"/>
              </a:rPr>
              <a:t>готельно-ресторанного та туристичного бізнесу Херсонського державного університету </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489111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Компетенції:</a:t>
            </a:r>
            <a:endParaRPr lang="ru-RU" dirty="0"/>
          </a:p>
        </p:txBody>
      </p:sp>
      <p:sp>
        <p:nvSpPr>
          <p:cNvPr id="3" name="Содержимое 2"/>
          <p:cNvSpPr>
            <a:spLocks noGrp="1"/>
          </p:cNvSpPr>
          <p:nvPr>
            <p:ph idx="1"/>
          </p:nvPr>
        </p:nvSpPr>
        <p:spPr/>
        <p:txBody>
          <a:bodyPr/>
          <a:lstStyle/>
          <a:p>
            <a:r>
              <a:rPr lang="ru-RU" sz="2400" dirty="0" err="1" smtClean="0">
                <a:latin typeface="Times New Roman" pitchFamily="18" charset="0"/>
                <a:cs typeface="Times New Roman" pitchFamily="18" charset="0"/>
              </a:rPr>
              <a:t>Здатність</a:t>
            </a:r>
            <a:r>
              <a:rPr lang="ru-RU" sz="2400" dirty="0" smtClean="0">
                <a:latin typeface="Times New Roman" pitchFamily="18" charset="0"/>
                <a:cs typeface="Times New Roman" pitchFamily="18" charset="0"/>
              </a:rPr>
              <a:t> до </a:t>
            </a:r>
            <a:r>
              <a:rPr lang="ru-RU" sz="2400" dirty="0" err="1" smtClean="0">
                <a:latin typeface="Times New Roman" pitchFamily="18" charset="0"/>
                <a:cs typeface="Times New Roman" pitchFamily="18" charset="0"/>
              </a:rPr>
              <a:t>формування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світогляду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розвитку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людського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буття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суспільства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природи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духовної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культури</a:t>
            </a:r>
            <a:r>
              <a:rPr lang="ru-RU" sz="2400" dirty="0" smtClean="0">
                <a:latin typeface="Times New Roman" pitchFamily="18" charset="0"/>
                <a:cs typeface="Times New Roman" pitchFamily="18" charset="0"/>
              </a:rPr>
              <a:t>; </a:t>
            </a:r>
          </a:p>
          <a:p>
            <a:r>
              <a:rPr lang="ru-RU" sz="2400" dirty="0" err="1" smtClean="0">
                <a:latin typeface="Times New Roman" pitchFamily="18" charset="0"/>
                <a:cs typeface="Times New Roman" pitchFamily="18" charset="0"/>
              </a:rPr>
              <a:t>Здатність</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аналізувати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туристичний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потенціал</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територій</a:t>
            </a:r>
            <a:endParaRPr lang="ru-RU" sz="2400" dirty="0" smtClean="0">
              <a:latin typeface="Times New Roman" pitchFamily="18" charset="0"/>
              <a:cs typeface="Times New Roman" pitchFamily="18" charset="0"/>
            </a:endParaRPr>
          </a:p>
          <a:p>
            <a:r>
              <a:rPr lang="ru-RU" sz="2400" dirty="0" err="1" smtClean="0">
                <a:latin typeface="Times New Roman" pitchFamily="18" charset="0"/>
                <a:cs typeface="Times New Roman" pitchFamily="18" charset="0"/>
              </a:rPr>
              <a:t>Здатність</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орієнтуватись</a:t>
            </a:r>
            <a:r>
              <a:rPr lang="ru-RU" sz="2400" dirty="0" smtClean="0">
                <a:latin typeface="Times New Roman" pitchFamily="18" charset="0"/>
                <a:cs typeface="Times New Roman" pitchFamily="18" charset="0"/>
              </a:rPr>
              <a:t> в </a:t>
            </a:r>
            <a:r>
              <a:rPr lang="ru-RU" sz="2400" dirty="0" err="1" smtClean="0">
                <a:latin typeface="Times New Roman" pitchFamily="18" charset="0"/>
                <a:cs typeface="Times New Roman" pitchFamily="18" charset="0"/>
              </a:rPr>
              <a:t>організації</a:t>
            </a:r>
            <a:r>
              <a:rPr lang="ru-RU" sz="2400"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туристичнорекреаційного</a:t>
            </a:r>
            <a:r>
              <a:rPr lang="ru-RU" sz="2400" dirty="0" smtClean="0">
                <a:latin typeface="Times New Roman" pitchFamily="18" charset="0"/>
                <a:cs typeface="Times New Roman" pitchFamily="18" charset="0"/>
              </a:rPr>
              <a:t> простору</a:t>
            </a:r>
          </a:p>
          <a:p>
            <a:r>
              <a:rPr lang="ru-RU" sz="2400" dirty="0" err="1" smtClean="0">
                <a:latin typeface="Times New Roman" pitchFamily="18" charset="0"/>
                <a:cs typeface="Times New Roman" pitchFamily="18" charset="0"/>
              </a:rPr>
              <a:t>Знання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розуміння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предметної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області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своєї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професії</a:t>
            </a:r>
            <a:r>
              <a:rPr lang="ru-RU" sz="2400" dirty="0" smtClean="0">
                <a:latin typeface="Times New Roman" pitchFamily="18" charset="0"/>
                <a:cs typeface="Times New Roman" pitchFamily="18" charset="0"/>
              </a:rPr>
              <a:t> </a:t>
            </a:r>
          </a:p>
          <a:p>
            <a:r>
              <a:rPr lang="ru-RU" sz="2400" dirty="0" err="1" smtClean="0">
                <a:latin typeface="Times New Roman" pitchFamily="18" charset="0"/>
                <a:cs typeface="Times New Roman" pitchFamily="18" charset="0"/>
              </a:rPr>
              <a:t>Розуміння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сучасних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тенденцій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регіональних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пріоритетів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розвитку</a:t>
            </a:r>
            <a:r>
              <a:rPr lang="ru-RU" sz="2400" dirty="0" smtClean="0">
                <a:latin typeface="Times New Roman" pitchFamily="18" charset="0"/>
                <a:cs typeface="Times New Roman" pitchFamily="18" charset="0"/>
              </a:rPr>
              <a:t> туризму  в </a:t>
            </a:r>
            <a:r>
              <a:rPr lang="ru-RU" sz="2400" dirty="0" err="1" smtClean="0">
                <a:latin typeface="Times New Roman" pitchFamily="18" charset="0"/>
                <a:cs typeface="Times New Roman" pitchFamily="18" charset="0"/>
              </a:rPr>
              <a:t>цілому</a:t>
            </a:r>
            <a:r>
              <a:rPr lang="ru-RU" sz="2400" dirty="0" smtClean="0">
                <a:latin typeface="Times New Roman" pitchFamily="18" charset="0"/>
                <a:cs typeface="Times New Roman" pitchFamily="18" charset="0"/>
              </a:rPr>
              <a:t> та </a:t>
            </a:r>
            <a:r>
              <a:rPr lang="ru-RU" sz="2400" dirty="0" err="1" smtClean="0">
                <a:latin typeface="Times New Roman" pitchFamily="18" charset="0"/>
                <a:cs typeface="Times New Roman" pitchFamily="18" charset="0"/>
              </a:rPr>
              <a:t>окремих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його</a:t>
            </a:r>
            <a:r>
              <a:rPr lang="ru-RU" sz="2400" dirty="0" smtClean="0">
                <a:latin typeface="Times New Roman" pitchFamily="18" charset="0"/>
                <a:cs typeface="Times New Roman" pitchFamily="18" charset="0"/>
              </a:rPr>
              <a:t> форм </a:t>
            </a:r>
            <a:r>
              <a:rPr lang="ru-RU" sz="2400" dirty="0" err="1" smtClean="0">
                <a:latin typeface="Times New Roman" pitchFamily="18" charset="0"/>
                <a:cs typeface="Times New Roman" pitchFamily="18" charset="0"/>
              </a:rPr>
              <a:t>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видів</a:t>
            </a:r>
            <a:r>
              <a:rPr lang="ru-RU" sz="2400"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188639"/>
            <a:ext cx="8229600" cy="720081"/>
          </a:xfrm>
        </p:spPr>
        <p:txBody>
          <a:bodyPr rtlCol="0">
            <a:normAutofit fontScale="90000"/>
          </a:bodyPr>
          <a:lstStyle/>
          <a:p>
            <a:pPr eaLnBrk="1" fontAlgn="auto" hangingPunct="1">
              <a:spcAft>
                <a:spcPts val="0"/>
              </a:spcAft>
              <a:defRPr/>
            </a:pPr>
            <a:r>
              <a:rPr lang="uk-UA" b="1" i="1" dirty="0" smtClean="0">
                <a:solidFill>
                  <a:schemeClr val="tx2"/>
                </a:solidFill>
              </a:rPr>
              <a:t/>
            </a:r>
            <a:br>
              <a:rPr lang="uk-UA" b="1" i="1" dirty="0" smtClean="0">
                <a:solidFill>
                  <a:schemeClr val="tx2"/>
                </a:solidFill>
              </a:rPr>
            </a:br>
            <a:r>
              <a:rPr lang="uk-UA" sz="4000" b="1" dirty="0" smtClean="0">
                <a:solidFill>
                  <a:srgbClr val="0070C0"/>
                </a:solidFill>
                <a:latin typeface="Times New Roman" panose="02020603050405020304" pitchFamily="18" charset="0"/>
                <a:cs typeface="Times New Roman" panose="02020603050405020304" pitchFamily="18" charset="0"/>
              </a:rPr>
              <a:t>Актуальність </a:t>
            </a:r>
            <a:r>
              <a:rPr lang="ru-RU" sz="4000" b="1" dirty="0" err="1" smtClean="0">
                <a:solidFill>
                  <a:srgbClr val="0070C0"/>
                </a:solidFill>
                <a:latin typeface="Times New Roman" panose="02020603050405020304" pitchFamily="18" charset="0"/>
                <a:cs typeface="Times New Roman" panose="02020603050405020304" pitchFamily="18" charset="0"/>
              </a:rPr>
              <a:t>дисципл</a:t>
            </a:r>
            <a:r>
              <a:rPr lang="uk-UA" sz="4000" b="1" dirty="0" smtClean="0">
                <a:solidFill>
                  <a:srgbClr val="0070C0"/>
                </a:solidFill>
                <a:latin typeface="Times New Roman" panose="02020603050405020304" pitchFamily="18" charset="0"/>
                <a:cs typeface="Times New Roman" panose="02020603050405020304" pitchFamily="18" charset="0"/>
              </a:rPr>
              <a:t>і</a:t>
            </a:r>
            <a:r>
              <a:rPr lang="ru-RU" sz="4000" b="1" dirty="0" smtClean="0">
                <a:solidFill>
                  <a:srgbClr val="0070C0"/>
                </a:solidFill>
                <a:latin typeface="Times New Roman" panose="02020603050405020304" pitchFamily="18" charset="0"/>
                <a:cs typeface="Times New Roman" panose="02020603050405020304" pitchFamily="18" charset="0"/>
              </a:rPr>
              <a:t>ни</a:t>
            </a:r>
            <a:r>
              <a:rPr lang="uk-UA" sz="4000" b="1" dirty="0" smtClean="0">
                <a:solidFill>
                  <a:srgbClr val="0070C0"/>
                </a:solidFill>
                <a:latin typeface="Times New Roman" panose="02020603050405020304" pitchFamily="18" charset="0"/>
                <a:cs typeface="Times New Roman" panose="02020603050405020304" pitchFamily="18" charset="0"/>
              </a:rPr>
              <a:t/>
            </a:r>
            <a:br>
              <a:rPr lang="uk-UA" sz="4000" b="1" dirty="0" smtClean="0">
                <a:solidFill>
                  <a:srgbClr val="0070C0"/>
                </a:solidFill>
                <a:latin typeface="Times New Roman" panose="02020603050405020304" pitchFamily="18" charset="0"/>
                <a:cs typeface="Times New Roman" panose="02020603050405020304" pitchFamily="18" charset="0"/>
              </a:rPr>
            </a:br>
            <a:endParaRPr lang="ru-RU" sz="4000" b="1" dirty="0">
              <a:solidFill>
                <a:srgbClr val="0070C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467544" y="908720"/>
            <a:ext cx="8208912" cy="5832648"/>
          </a:xfrm>
        </p:spPr>
        <p:txBody>
          <a:bodyPr rtlCol="0">
            <a:noAutofit/>
          </a:bodyPr>
          <a:lstStyle/>
          <a:p>
            <a:pPr marL="0" indent="360363" algn="just" eaLnBrk="1" fontAlgn="auto" hangingPunct="1">
              <a:spcBef>
                <a:spcPts val="600"/>
              </a:spcBef>
              <a:spcAft>
                <a:spcPts val="600"/>
              </a:spcAft>
              <a:buFont typeface="Arial" pitchFamily="34" charset="0"/>
              <a:buNone/>
              <a:defRPr/>
            </a:pPr>
            <a:r>
              <a:rPr lang="uk-UA" sz="2000" dirty="0" smtClean="0">
                <a:latin typeface="Times New Roman" pitchFamily="18" charset="0"/>
                <a:cs typeface="Times New Roman" pitchFamily="18" charset="0"/>
              </a:rPr>
              <a:t>Необхідність </a:t>
            </a:r>
            <a:r>
              <a:rPr lang="uk-UA" sz="2000" dirty="0">
                <a:latin typeface="Times New Roman" pitchFamily="18" charset="0"/>
                <a:cs typeface="Times New Roman" pitchFamily="18" charset="0"/>
              </a:rPr>
              <a:t>вивчення </a:t>
            </a:r>
            <a:r>
              <a:rPr lang="uk-UA" sz="2000" dirty="0" smtClean="0">
                <a:latin typeface="Times New Roman" pitchFamily="18" charset="0"/>
                <a:cs typeface="Times New Roman" pitchFamily="18" charset="0"/>
              </a:rPr>
              <a:t>дисципліни </a:t>
            </a:r>
            <a:r>
              <a:rPr lang="uk-UA" sz="2000" dirty="0">
                <a:latin typeface="Times New Roman" pitchFamily="18" charset="0"/>
                <a:cs typeface="Times New Roman" pitchFamily="18" charset="0"/>
              </a:rPr>
              <a:t>продиктована сучасними тенденціями розвитку </a:t>
            </a:r>
            <a:r>
              <a:rPr lang="uk-UA" sz="2000" dirty="0" smtClean="0">
                <a:latin typeface="Times New Roman" pitchFamily="18" charset="0"/>
                <a:cs typeface="Times New Roman" pitchFamily="18" charset="0"/>
              </a:rPr>
              <a:t>туристичної індустрії у світі, </a:t>
            </a:r>
            <a:r>
              <a:rPr lang="ru-RU" sz="2000" dirty="0" err="1">
                <a:latin typeface="Times New Roman" pitchFamily="18" charset="0"/>
                <a:cs typeface="Times New Roman" pitchFamily="18" charset="0"/>
              </a:rPr>
              <a:t>посиленням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мотивації</a:t>
            </a:r>
            <a:r>
              <a:rPr lang="ru-RU" sz="2000" dirty="0">
                <a:latin typeface="Times New Roman" pitchFamily="18" charset="0"/>
                <a:cs typeface="Times New Roman" pitchFamily="18" charset="0"/>
              </a:rPr>
              <a:t> до здорового способу </a:t>
            </a:r>
            <a:r>
              <a:rPr lang="ru-RU" sz="2000" dirty="0" err="1" smtClean="0">
                <a:latin typeface="Times New Roman" pitchFamily="18" charset="0"/>
                <a:cs typeface="Times New Roman" pitchFamily="18" charset="0"/>
              </a:rPr>
              <a:t>життя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зростанням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уваги</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до </a:t>
            </a:r>
            <a:r>
              <a:rPr lang="ru-RU" sz="2000" dirty="0" err="1" smtClean="0">
                <a:latin typeface="Times New Roman" pitchFamily="18" charset="0"/>
                <a:cs typeface="Times New Roman" pitchFamily="18" charset="0"/>
              </a:rPr>
              <a:t>активних</a:t>
            </a:r>
            <a:r>
              <a:rPr lang="ru-RU" sz="2000" dirty="0" smtClean="0">
                <a:latin typeface="Times New Roman" pitchFamily="18" charset="0"/>
                <a:cs typeface="Times New Roman" pitchFamily="18" charset="0"/>
              </a:rPr>
              <a:t> форм </a:t>
            </a:r>
            <a:r>
              <a:rPr lang="ru-RU" sz="2000" dirty="0" err="1" smtClean="0">
                <a:latin typeface="Times New Roman" pitchFamily="18" charset="0"/>
                <a:cs typeface="Times New Roman" pitchFamily="18" charset="0"/>
              </a:rPr>
              <a:t>організації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дозвілля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тяжіння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людиною</a:t>
            </a:r>
            <a:r>
              <a:rPr lang="ru-RU" sz="2000" dirty="0" smtClean="0">
                <a:latin typeface="Times New Roman" pitchFamily="18" charset="0"/>
                <a:cs typeface="Times New Roman" pitchFamily="18" charset="0"/>
              </a:rPr>
              <a:t> до </a:t>
            </a:r>
            <a:r>
              <a:rPr lang="ru-RU" sz="2000" dirty="0" err="1" smtClean="0">
                <a:latin typeface="Times New Roman" pitchFamily="18" charset="0"/>
                <a:cs typeface="Times New Roman" pitchFamily="18" charset="0"/>
              </a:rPr>
              <a:t>витоків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природи</a:t>
            </a:r>
            <a:r>
              <a:rPr lang="ru-RU" sz="2000" dirty="0" smtClean="0">
                <a:latin typeface="Times New Roman" pitchFamily="18" charset="0"/>
                <a:cs typeface="Times New Roman" pitchFamily="18" charset="0"/>
              </a:rPr>
              <a:t>.</a:t>
            </a:r>
          </a:p>
          <a:p>
            <a:pPr marL="0" indent="360363" algn="just" eaLnBrk="1" fontAlgn="auto" hangingPunct="1">
              <a:spcBef>
                <a:spcPts val="600"/>
              </a:spcBef>
              <a:spcAft>
                <a:spcPts val="600"/>
              </a:spcAft>
              <a:buFont typeface="Arial" pitchFamily="34" charset="0"/>
              <a:buNone/>
              <a:defRPr/>
            </a:pPr>
            <a:r>
              <a:rPr lang="uk-UA" sz="2000" dirty="0" smtClean="0">
                <a:latin typeface="Times New Roman" pitchFamily="18" charset="0"/>
                <a:cs typeface="Times New Roman" pitchFamily="18" charset="0"/>
              </a:rPr>
              <a:t>Одним із найпоширеніших видів сучасного туризму є сільський (зелений) туризм. Його розвитку сприяє надзвичайна різноманітність природи Землі, прагнення людей її пізнати. Те саме стосується й України, яка також має величезні природні багатства, які до цього часу залишаються порівняно мало освоєними. Про популярність сільського (зеленого) туризму свідчить зростаюча кількість туристів, які подорожують на природі. Отже, неодмінною умовою підготовки фахівця у сфері туризму є засвоєння змісту дисципліни “Сільський (зелений) туризм”, набуття знань, які можуть бути корисними у професійній роботі. </a:t>
            </a:r>
          </a:p>
          <a:p>
            <a:pPr marL="0" indent="360363" algn="just" eaLnBrk="1" fontAlgn="auto" hangingPunct="1">
              <a:spcBef>
                <a:spcPts val="600"/>
              </a:spcBef>
              <a:spcAft>
                <a:spcPts val="600"/>
              </a:spcAft>
              <a:buFont typeface="Arial" pitchFamily="34" charset="0"/>
              <a:buNone/>
              <a:defRPr/>
            </a:pPr>
            <a:r>
              <a:rPr lang="ru-RU" sz="2000" dirty="0" err="1" smtClean="0">
                <a:latin typeface="Times New Roman" pitchFamily="18" charset="0"/>
                <a:cs typeface="Times New Roman" pitchFamily="18" charset="0"/>
              </a:rPr>
              <a:t>Вивчаючи</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цей</a:t>
            </a:r>
            <a:r>
              <a:rPr lang="ru-RU" sz="2000" dirty="0">
                <a:latin typeface="Times New Roman" pitchFamily="18" charset="0"/>
                <a:cs typeface="Times New Roman" pitchFamily="18" charset="0"/>
              </a:rPr>
              <a:t> курс, Ви </a:t>
            </a:r>
            <a:r>
              <a:rPr lang="ru-RU" sz="2000" dirty="0" err="1">
                <a:latin typeface="Times New Roman" pitchFamily="18" charset="0"/>
                <a:cs typeface="Times New Roman" pitchFamily="18" charset="0"/>
              </a:rPr>
              <a:t>набудете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необхідних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фахових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компетенцій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дозволять </a:t>
            </a:r>
            <a:r>
              <a:rPr lang="ru-RU" sz="2000" dirty="0" err="1">
                <a:latin typeface="Times New Roman" pitchFamily="18" charset="0"/>
                <a:cs typeface="Times New Roman" pitchFamily="18" charset="0"/>
              </a:rPr>
              <a:t>почувати</a:t>
            </a:r>
            <a:r>
              <a:rPr lang="ru-RU" sz="2000" dirty="0">
                <a:latin typeface="Times New Roman" pitchFamily="18" charset="0"/>
                <a:cs typeface="Times New Roman" pitchFamily="18" charset="0"/>
              </a:rPr>
              <a:t> себе </a:t>
            </a:r>
            <a:r>
              <a:rPr lang="ru-RU" sz="2000" dirty="0" err="1">
                <a:latin typeface="Times New Roman" pitchFamily="18" charset="0"/>
                <a:cs typeface="Times New Roman" pitchFamily="18" charset="0"/>
              </a:rPr>
              <a:t>більш</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впевнено</a:t>
            </a:r>
            <a:r>
              <a:rPr lang="ru-RU" sz="2000" dirty="0">
                <a:latin typeface="Times New Roman" pitchFamily="18" charset="0"/>
                <a:cs typeface="Times New Roman" pitchFamily="18" charset="0"/>
              </a:rPr>
              <a:t> на </a:t>
            </a:r>
            <a:r>
              <a:rPr lang="ru-RU" sz="2000" dirty="0" smtClean="0">
                <a:latin typeface="Times New Roman" pitchFamily="18" charset="0"/>
                <a:cs typeface="Times New Roman" pitchFamily="18" charset="0"/>
              </a:rPr>
              <a:t>ринку </a:t>
            </a:r>
            <a:r>
              <a:rPr lang="ru-RU" sz="2000" dirty="0" err="1" smtClean="0">
                <a:latin typeface="Times New Roman" pitchFamily="18" charset="0"/>
                <a:cs typeface="Times New Roman" pitchFamily="18" charset="0"/>
              </a:rPr>
              <a:t>туристичних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послуг</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гарантуючи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високу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туристичного</a:t>
            </a:r>
            <a:r>
              <a:rPr lang="ru-RU" sz="2000" dirty="0">
                <a:latin typeface="Times New Roman" pitchFamily="18" charset="0"/>
                <a:cs typeface="Times New Roman" pitchFamily="18" charset="0"/>
              </a:rPr>
              <a:t> обслуговування.  </a:t>
            </a:r>
          </a:p>
          <a:p>
            <a:pPr marL="0" indent="0" algn="just" eaLnBrk="1" fontAlgn="auto" hangingPunct="1">
              <a:spcBef>
                <a:spcPts val="300"/>
              </a:spcBef>
              <a:spcAft>
                <a:spcPts val="300"/>
              </a:spcAft>
              <a:buFont typeface="Arial" pitchFamily="34" charset="0"/>
              <a:buNone/>
              <a:defRPr/>
            </a:pPr>
            <a:endParaRPr lang="uk-UA" sz="16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Місце для вмісту 2"/>
          <p:cNvSpPr>
            <a:spLocks noGrp="1"/>
          </p:cNvSpPr>
          <p:nvPr>
            <p:ph idx="1"/>
          </p:nvPr>
        </p:nvSpPr>
        <p:spPr/>
        <p:txBody>
          <a:bodyPr/>
          <a:lstStyle/>
          <a:p>
            <a:endParaRPr lang="uk-UA"/>
          </a:p>
        </p:txBody>
      </p:sp>
      <p:pic>
        <p:nvPicPr>
          <p:cNvPr id="2050" name="Picture 2" descr="C:\Users\Kherson\Desktop\Для презентації\photo-1534260900616-65167462e2e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9392"/>
            <a:ext cx="9155972" cy="6970729"/>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D:\Локальный диск\Documents 23.11.08 г. +\University\Университет ТАНЯ\2020-2021 навч.рік\logo_ne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0568" y="5589240"/>
            <a:ext cx="3092177" cy="10638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4240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4638"/>
            <a:ext cx="8280920" cy="850106"/>
          </a:xfrm>
        </p:spPr>
        <p:txBody>
          <a:bodyPr/>
          <a:lstStyle/>
          <a:p>
            <a:r>
              <a:rPr lang="uk-UA" sz="3600" b="1" dirty="0" smtClean="0">
                <a:solidFill>
                  <a:srgbClr val="0070C0"/>
                </a:solidFill>
                <a:latin typeface="Times New Roman" pitchFamily="18" charset="0"/>
                <a:cs typeface="Times New Roman" pitchFamily="18" charset="0"/>
              </a:rPr>
              <a:t>Програмні компетентності дисципліни</a:t>
            </a:r>
            <a:endParaRPr lang="ru-RU" sz="3600" b="1" dirty="0">
              <a:solidFill>
                <a:srgbClr val="0070C0"/>
              </a:solidFill>
              <a:latin typeface="Times New Roman" pitchFamily="18" charset="0"/>
              <a:cs typeface="Times New Roman" pitchFamily="18" charset="0"/>
            </a:endParaRPr>
          </a:p>
        </p:txBody>
      </p:sp>
      <p:sp>
        <p:nvSpPr>
          <p:cNvPr id="3" name="Объект 2"/>
          <p:cNvSpPr>
            <a:spLocks noGrp="1"/>
          </p:cNvSpPr>
          <p:nvPr>
            <p:ph idx="1"/>
          </p:nvPr>
        </p:nvSpPr>
        <p:spPr>
          <a:xfrm>
            <a:off x="467544" y="1340768"/>
            <a:ext cx="8352928" cy="4785395"/>
          </a:xfrm>
        </p:spPr>
        <p:txBody>
          <a:bodyPr/>
          <a:lstStyle/>
          <a:p>
            <a:pPr marL="268288" indent="-268288" algn="just">
              <a:spcBef>
                <a:spcPts val="600"/>
              </a:spcBef>
              <a:spcAft>
                <a:spcPts val="600"/>
              </a:spcAft>
            </a:pPr>
            <a:r>
              <a:rPr lang="uk-UA" sz="1600" dirty="0">
                <a:latin typeface="Times New Roman" pitchFamily="18" charset="0"/>
                <a:cs typeface="Times New Roman" pitchFamily="18" charset="0"/>
              </a:rPr>
              <a:t>К02. Здатність зберігати та примножувати моральні, культурні, наукові цінності і досягнення суспільства на основі розуміння історії та закономірностей розвитку предметної області, її місця у загальній системі знань про природу і суспільство та у розвитку суспільства, техніки і технологій, використовувати різні види та форми рухової активності для активного відпочинку та ведення здорового способу життя;</a:t>
            </a:r>
            <a:endParaRPr lang="ru-RU" sz="1600" dirty="0">
              <a:latin typeface="Times New Roman" pitchFamily="18" charset="0"/>
              <a:cs typeface="Times New Roman" pitchFamily="18" charset="0"/>
            </a:endParaRPr>
          </a:p>
          <a:p>
            <a:pPr marL="268288" indent="-268288" algn="just">
              <a:spcBef>
                <a:spcPts val="600"/>
              </a:spcBef>
              <a:spcAft>
                <a:spcPts val="600"/>
              </a:spcAft>
            </a:pPr>
            <a:r>
              <a:rPr lang="uk-UA" sz="1600" dirty="0">
                <a:latin typeface="Times New Roman" pitchFamily="18" charset="0"/>
                <a:cs typeface="Times New Roman" pitchFamily="18" charset="0"/>
              </a:rPr>
              <a:t>К05. Прагнення до збереження навколишнього </a:t>
            </a:r>
            <a:r>
              <a:rPr lang="uk-UA" sz="1600" dirty="0" smtClean="0">
                <a:latin typeface="Times New Roman" pitchFamily="18" charset="0"/>
                <a:cs typeface="Times New Roman" pitchFamily="18" charset="0"/>
              </a:rPr>
              <a:t>середовища</a:t>
            </a:r>
            <a:r>
              <a:rPr lang="en-US"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marL="268288" indent="-268288" algn="just">
              <a:spcBef>
                <a:spcPts val="600"/>
              </a:spcBef>
              <a:spcAft>
                <a:spcPts val="600"/>
              </a:spcAft>
            </a:pPr>
            <a:r>
              <a:rPr lang="uk-UA" sz="1600" dirty="0">
                <a:latin typeface="Times New Roman" pitchFamily="18" charset="0"/>
                <a:cs typeface="Times New Roman" pitchFamily="18" charset="0"/>
              </a:rPr>
              <a:t>К15. Знання та розуміння предметної області та розуміння специфіки професійної </a:t>
            </a:r>
            <a:r>
              <a:rPr lang="uk-UA" sz="1600" dirty="0" smtClean="0">
                <a:latin typeface="Times New Roman" pitchFamily="18" charset="0"/>
                <a:cs typeface="Times New Roman" pitchFamily="18" charset="0"/>
              </a:rPr>
              <a:t>діяльності</a:t>
            </a:r>
            <a:r>
              <a:rPr lang="en-US"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marL="268288" indent="-268288" algn="just">
              <a:spcBef>
                <a:spcPts val="600"/>
              </a:spcBef>
              <a:spcAft>
                <a:spcPts val="600"/>
              </a:spcAft>
            </a:pPr>
            <a:r>
              <a:rPr lang="uk-UA" sz="1600" dirty="0">
                <a:latin typeface="Times New Roman" pitchFamily="18" charset="0"/>
                <a:cs typeface="Times New Roman" pitchFamily="18" charset="0"/>
              </a:rPr>
              <a:t>К16. Здатність застосовувати знання у практичних </a:t>
            </a:r>
            <a:r>
              <a:rPr lang="uk-UA" sz="1600" dirty="0" smtClean="0">
                <a:latin typeface="Times New Roman" pitchFamily="18" charset="0"/>
                <a:cs typeface="Times New Roman" pitchFamily="18" charset="0"/>
              </a:rPr>
              <a:t>ситуаціях</a:t>
            </a:r>
            <a:r>
              <a:rPr lang="en-US" sz="1600" dirty="0" smtClean="0">
                <a:latin typeface="Times New Roman" pitchFamily="18" charset="0"/>
                <a:cs typeface="Times New Roman" pitchFamily="18" charset="0"/>
              </a:rPr>
              <a:t>;</a:t>
            </a:r>
            <a:r>
              <a:rPr lang="uk-UA"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marL="268288" indent="-268288" algn="just">
              <a:spcBef>
                <a:spcPts val="600"/>
              </a:spcBef>
              <a:spcAft>
                <a:spcPts val="600"/>
              </a:spcAft>
            </a:pPr>
            <a:r>
              <a:rPr lang="uk-UA" sz="1600" dirty="0" smtClean="0">
                <a:latin typeface="Times New Roman" pitchFamily="18" charset="0"/>
                <a:cs typeface="Times New Roman" pitchFamily="18" charset="0"/>
              </a:rPr>
              <a:t>К19</a:t>
            </a:r>
            <a:r>
              <a:rPr lang="uk-UA" sz="1600" dirty="0">
                <a:latin typeface="Times New Roman" pitchFamily="18" charset="0"/>
                <a:cs typeface="Times New Roman" pitchFamily="18" charset="0"/>
              </a:rPr>
              <a:t>. Розуміння сучасних тенденцій і регіональних пріоритетів розвитку туризму в цілому та окремих його форм і </a:t>
            </a:r>
            <a:r>
              <a:rPr lang="uk-UA" sz="1600" dirty="0" smtClean="0">
                <a:latin typeface="Times New Roman" pitchFamily="18" charset="0"/>
                <a:cs typeface="Times New Roman" pitchFamily="18" charset="0"/>
              </a:rPr>
              <a:t>видів</a:t>
            </a:r>
            <a:r>
              <a:rPr lang="en-US"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marL="268288" indent="-268288" algn="just">
              <a:spcBef>
                <a:spcPts val="600"/>
              </a:spcBef>
              <a:spcAft>
                <a:spcPts val="600"/>
              </a:spcAft>
            </a:pPr>
            <a:r>
              <a:rPr lang="uk-UA" sz="1600" dirty="0">
                <a:latin typeface="Times New Roman" pitchFamily="18" charset="0"/>
                <a:cs typeface="Times New Roman" pitchFamily="18" charset="0"/>
              </a:rPr>
              <a:t>К20. Розуміння процесів організації туристичних подорожей і комплексного туристичного </a:t>
            </a:r>
            <a:r>
              <a:rPr lang="uk-UA" sz="1600" dirty="0" smtClean="0">
                <a:latin typeface="Times New Roman" pitchFamily="18" charset="0"/>
                <a:cs typeface="Times New Roman" pitchFamily="18" charset="0"/>
              </a:rPr>
              <a:t>обслуговування </a:t>
            </a:r>
            <a:r>
              <a:rPr lang="uk-UA" sz="1600" dirty="0">
                <a:latin typeface="Times New Roman" pitchFamily="18" charset="0"/>
                <a:cs typeface="Times New Roman" pitchFamily="18" charset="0"/>
              </a:rPr>
              <a:t>(готельного, ресторанного, транспортного, екскурсійного, рекреаційного</a:t>
            </a:r>
            <a:r>
              <a:rPr lang="uk-UA"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a:t>
            </a:r>
            <a:endParaRPr lang="uk-UA" sz="1600" dirty="0" smtClean="0">
              <a:latin typeface="Times New Roman" pitchFamily="18" charset="0"/>
              <a:cs typeface="Times New Roman" pitchFamily="18" charset="0"/>
            </a:endParaRPr>
          </a:p>
          <a:p>
            <a:pPr marL="268288" indent="-268288" algn="just">
              <a:spcBef>
                <a:spcPts val="600"/>
              </a:spcBef>
              <a:spcAft>
                <a:spcPts val="600"/>
              </a:spcAft>
            </a:pPr>
            <a:r>
              <a:rPr lang="uk-UA" sz="1600" dirty="0" smtClean="0">
                <a:latin typeface="Times New Roman" pitchFamily="18" charset="0"/>
                <a:cs typeface="Times New Roman" pitchFamily="18" charset="0"/>
              </a:rPr>
              <a:t>К23. Здатність </a:t>
            </a:r>
            <a:r>
              <a:rPr lang="uk-UA" sz="1600" dirty="0">
                <a:latin typeface="Times New Roman" pitchFamily="18" charset="0"/>
                <a:cs typeface="Times New Roman" pitchFamily="18" charset="0"/>
              </a:rPr>
              <a:t>забезпечувати безпеку туристів у звичайних та складних форс-мажорних обставинах.</a:t>
            </a:r>
            <a:endParaRPr lang="ru-RU" sz="1600" dirty="0">
              <a:latin typeface="Times New Roman" pitchFamily="18" charset="0"/>
              <a:cs typeface="Times New Roman" pitchFamily="18" charset="0"/>
            </a:endParaRPr>
          </a:p>
          <a:p>
            <a:pPr marL="0" indent="0" algn="just">
              <a:spcBef>
                <a:spcPts val="0"/>
              </a:spcBef>
              <a:spcAft>
                <a:spcPts val="600"/>
              </a:spcAft>
              <a:buNone/>
            </a:pP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xmlns="" val="2529555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640960" cy="1844824"/>
          </a:xfrm>
        </p:spPr>
        <p:txBody>
          <a:bodyPr/>
          <a:lstStyle/>
          <a:p>
            <a:pPr algn="just"/>
            <a:r>
              <a:rPr lang="uk-UA" sz="1800" dirty="0" smtClean="0">
                <a:latin typeface="Times New Roman" pitchFamily="18" charset="0"/>
                <a:ea typeface="+mn-ea"/>
                <a:cs typeface="Times New Roman" pitchFamily="18" charset="0"/>
              </a:rPr>
              <a:t>Екотуризм або екологічний туризм — тип туризму, що полягає у подорожах до природних недоторканих людиною та, часто, природоохоронних територій. Екотуристи намагаються не здійснювати значного впливу на територію. Екотуризм сприяє освіті туристів та дозволяє збирати гроші на заходи зі збереження території, допомагає розвитку ізольованих поселень. Розвиток екотуризму часто розглядається як важливий засіб збереження довкілля для майбутніх поколінь.</a:t>
            </a:r>
            <a:endParaRPr lang="uk-UA" sz="1800" dirty="0">
              <a:latin typeface="Times New Roman" pitchFamily="18" charset="0"/>
              <a:ea typeface="+mn-ea"/>
              <a:cs typeface="Times New Roman" pitchFamily="18" charset="0"/>
            </a:endParaRPr>
          </a:p>
        </p:txBody>
      </p:sp>
      <p:pic>
        <p:nvPicPr>
          <p:cNvPr id="9" name="Місце для вмісту 8"/>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544" y="1988840"/>
            <a:ext cx="8046156" cy="4525963"/>
          </a:xfrm>
        </p:spPr>
      </p:pic>
    </p:spTree>
    <p:extLst>
      <p:ext uri="{BB962C8B-B14F-4D97-AF65-F5344CB8AC3E}">
        <p14:creationId xmlns:p14="http://schemas.microsoft.com/office/powerpoint/2010/main" xmlns="" val="4034643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ъект 2"/>
          <p:cNvSpPr>
            <a:spLocks noGrp="1"/>
          </p:cNvSpPr>
          <p:nvPr>
            <p:ph idx="1"/>
          </p:nvPr>
        </p:nvSpPr>
        <p:spPr>
          <a:xfrm>
            <a:off x="683568" y="548680"/>
            <a:ext cx="8136904" cy="288032"/>
          </a:xfrm>
        </p:spPr>
        <p:txBody>
          <a:bodyPr/>
          <a:lstStyle/>
          <a:p>
            <a:pPr marL="0" indent="182563" algn="ctr" eaLnBrk="1" hangingPunct="1">
              <a:lnSpc>
                <a:spcPts val="2000"/>
              </a:lnSpc>
              <a:spcBef>
                <a:spcPts val="0"/>
              </a:spcBef>
              <a:spcAft>
                <a:spcPts val="0"/>
              </a:spcAft>
              <a:buNone/>
            </a:pPr>
            <a:r>
              <a:rPr lang="ru-RU"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3600" b="1" dirty="0" err="1" smtClean="0">
                <a:solidFill>
                  <a:srgbClr val="0070C0"/>
                </a:solidFill>
                <a:latin typeface="Times New Roman" panose="02020603050405020304" pitchFamily="18" charset="0"/>
                <a:cs typeface="Times New Roman" panose="02020603050405020304" pitchFamily="18" charset="0"/>
              </a:rPr>
              <a:t>Зміст</a:t>
            </a:r>
            <a:r>
              <a:rPr lang="ru-RU" sz="3600" b="1" dirty="0" smtClean="0">
                <a:solidFill>
                  <a:srgbClr val="0070C0"/>
                </a:solidFill>
                <a:latin typeface="Times New Roman" panose="02020603050405020304" pitchFamily="18" charset="0"/>
                <a:cs typeface="Times New Roman" panose="02020603050405020304" pitchFamily="18" charset="0"/>
              </a:rPr>
              <a:t> </a:t>
            </a:r>
            <a:r>
              <a:rPr lang="ru-RU" sz="3600" b="1" dirty="0" err="1" smtClean="0">
                <a:solidFill>
                  <a:srgbClr val="0070C0"/>
                </a:solidFill>
                <a:latin typeface="Times New Roman" panose="02020603050405020304" pitchFamily="18" charset="0"/>
                <a:cs typeface="Times New Roman" panose="02020603050405020304" pitchFamily="18" charset="0"/>
              </a:rPr>
              <a:t>дисципліни</a:t>
            </a:r>
            <a:endParaRPr lang="ru-RU" sz="3600" b="1" dirty="0" smtClean="0">
              <a:solidFill>
                <a:srgbClr val="0070C0"/>
              </a:solidFill>
              <a:latin typeface="Times New Roman" panose="02020603050405020304" pitchFamily="18" charset="0"/>
              <a:cs typeface="Times New Roman" panose="02020603050405020304" pitchFamily="18" charset="0"/>
            </a:endParaRPr>
          </a:p>
          <a:p>
            <a:pPr marL="0" indent="182563" algn="just" eaLnBrk="1" hangingPunct="1">
              <a:lnSpc>
                <a:spcPts val="2000"/>
              </a:lnSpc>
              <a:spcBef>
                <a:spcPts val="0"/>
              </a:spcBef>
              <a:spcAft>
                <a:spcPts val="0"/>
              </a:spcAft>
              <a:buNone/>
            </a:pPr>
            <a:endParaRPr lang="uk-UA" sz="1900" b="1" dirty="0" smtClean="0">
              <a:latin typeface="Times New Roman" pitchFamily="18" charset="0"/>
              <a:cs typeface="Times New Roman" pitchFamily="18" charset="0"/>
            </a:endParaRPr>
          </a:p>
          <a:p>
            <a:pPr marL="0" indent="182563" algn="just" eaLnBrk="1" hangingPunct="1">
              <a:lnSpc>
                <a:spcPts val="2000"/>
              </a:lnSpc>
              <a:spcBef>
                <a:spcPts val="0"/>
              </a:spcBef>
              <a:spcAft>
                <a:spcPts val="0"/>
              </a:spcAft>
              <a:buNone/>
            </a:pPr>
            <a:r>
              <a:rPr lang="uk-UA" sz="1900" b="1" dirty="0" smtClean="0">
                <a:latin typeface="Times New Roman" pitchFamily="18" charset="0"/>
                <a:cs typeface="Times New Roman" pitchFamily="18" charset="0"/>
              </a:rPr>
              <a:t>Екологічний </a:t>
            </a:r>
            <a:r>
              <a:rPr lang="uk-UA" sz="1900" b="1" dirty="0">
                <a:latin typeface="Times New Roman" pitchFamily="18" charset="0"/>
                <a:cs typeface="Times New Roman" pitchFamily="18" charset="0"/>
              </a:rPr>
              <a:t>туризм (</a:t>
            </a:r>
            <a:r>
              <a:rPr lang="uk-UA" sz="1900" b="1" dirty="0" err="1">
                <a:latin typeface="Times New Roman" pitchFamily="18" charset="0"/>
                <a:cs typeface="Times New Roman" pitchFamily="18" charset="0"/>
              </a:rPr>
              <a:t>англ</a:t>
            </a:r>
            <a:r>
              <a:rPr lang="uk-UA" sz="1900" b="1" dirty="0">
                <a:latin typeface="Times New Roman" pitchFamily="18" charset="0"/>
                <a:cs typeface="Times New Roman" pitchFamily="18" charset="0"/>
              </a:rPr>
              <a:t>. </a:t>
            </a:r>
            <a:r>
              <a:rPr lang="de-DE" sz="1900" b="1" dirty="0" err="1">
                <a:latin typeface="Times New Roman" pitchFamily="18" charset="0"/>
                <a:cs typeface="Times New Roman" pitchFamily="18" charset="0"/>
              </a:rPr>
              <a:t>ecotour</a:t>
            </a:r>
            <a:r>
              <a:rPr lang="de-DE" sz="1900" b="1" dirty="0">
                <a:latin typeface="Times New Roman" pitchFamily="18" charset="0"/>
                <a:cs typeface="Times New Roman" pitchFamily="18" charset="0"/>
              </a:rPr>
              <a:t>, </a:t>
            </a:r>
            <a:r>
              <a:rPr lang="de-DE" sz="1900" b="1" dirty="0" err="1">
                <a:latin typeface="Times New Roman" pitchFamily="18" charset="0"/>
                <a:cs typeface="Times New Roman" pitchFamily="18" charset="0"/>
              </a:rPr>
              <a:t>ecotourism</a:t>
            </a:r>
            <a:r>
              <a:rPr lang="de-DE" sz="1900" b="1" dirty="0">
                <a:latin typeface="Times New Roman" pitchFamily="18" charset="0"/>
                <a:cs typeface="Times New Roman" pitchFamily="18" charset="0"/>
              </a:rPr>
              <a:t>) </a:t>
            </a:r>
            <a:r>
              <a:rPr lang="de-DE" sz="1900" dirty="0">
                <a:latin typeface="Times New Roman" pitchFamily="18" charset="0"/>
                <a:cs typeface="Times New Roman" pitchFamily="18" charset="0"/>
              </a:rPr>
              <a:t>- </a:t>
            </a:r>
            <a:r>
              <a:rPr lang="uk-UA" sz="1900" dirty="0">
                <a:latin typeface="Times New Roman" pitchFamily="18" charset="0"/>
                <a:cs typeface="Times New Roman" pitchFamily="18" charset="0"/>
              </a:rPr>
              <a:t>порівняно нове поняття в туристичній діяльності. Основна причина виникнення екологічного туризму знаходиться у неврегульованості відносин у системі «суспільство-природа</a:t>
            </a:r>
            <a:r>
              <a:rPr lang="uk-UA" sz="1900" dirty="0" smtClean="0">
                <a:latin typeface="Times New Roman" pitchFamily="18" charset="0"/>
                <a:cs typeface="Times New Roman" pitchFamily="18" charset="0"/>
              </a:rPr>
              <a:t>» </a:t>
            </a:r>
            <a:r>
              <a:rPr lang="uk-UA" sz="1900" dirty="0">
                <a:latin typeface="Times New Roman" pitchFamily="18" charset="0"/>
                <a:cs typeface="Times New Roman" pitchFamily="18" charset="0"/>
              </a:rPr>
              <a:t>або в туристичній інтерпретації </a:t>
            </a:r>
            <a:r>
              <a:rPr lang="uk-UA" sz="1900" dirty="0" smtClean="0">
                <a:latin typeface="Times New Roman" pitchFamily="18" charset="0"/>
                <a:cs typeface="Times New Roman" pitchFamily="18" charset="0"/>
              </a:rPr>
              <a:t>- «</a:t>
            </a:r>
            <a:r>
              <a:rPr lang="uk-UA" sz="1900" dirty="0">
                <a:latin typeface="Times New Roman" pitchFamily="18" charset="0"/>
                <a:cs typeface="Times New Roman" pitchFamily="18" charset="0"/>
              </a:rPr>
              <a:t>туризм-екологія». Саме орієнтацією на екологічну складову можна пояснити підвищену увагу в останні роки до відвідування місць з незміненим або мало зміненим природним середовищем. Численні опитування туристів свідчать, що серед провідних мотивів туристських подорожей на перший план все більше виступає прагнення людей до спілкування з природою. </a:t>
            </a:r>
            <a:endParaRPr lang="uk-UA" sz="1900" dirty="0" smtClean="0">
              <a:latin typeface="Times New Roman" pitchFamily="18" charset="0"/>
              <a:cs typeface="Times New Roman" pitchFamily="18" charset="0"/>
            </a:endParaRPr>
          </a:p>
          <a:p>
            <a:pPr marL="0" indent="182563" algn="just" eaLnBrk="1" hangingPunct="1">
              <a:lnSpc>
                <a:spcPts val="2000"/>
              </a:lnSpc>
              <a:spcBef>
                <a:spcPts val="0"/>
              </a:spcBef>
              <a:spcAft>
                <a:spcPts val="0"/>
              </a:spcAft>
              <a:buNone/>
            </a:pPr>
            <a:endParaRPr lang="uk-UA" sz="1900" dirty="0" smtClean="0">
              <a:latin typeface="Times New Roman" pitchFamily="18" charset="0"/>
              <a:cs typeface="Times New Roman" pitchFamily="18" charset="0"/>
            </a:endParaRPr>
          </a:p>
          <a:p>
            <a:pPr marL="0" indent="182563" algn="just" eaLnBrk="1" hangingPunct="1">
              <a:lnSpc>
                <a:spcPts val="2000"/>
              </a:lnSpc>
              <a:spcBef>
                <a:spcPts val="0"/>
              </a:spcBef>
              <a:spcAft>
                <a:spcPts val="0"/>
              </a:spcAft>
              <a:buNone/>
            </a:pPr>
            <a:r>
              <a:rPr lang="uk-UA" sz="1900" b="1" dirty="0" smtClean="0">
                <a:latin typeface="Times New Roman" pitchFamily="18" charset="0"/>
                <a:cs typeface="Times New Roman" pitchFamily="18" charset="0"/>
              </a:rPr>
              <a:t>Метою</a:t>
            </a:r>
            <a:r>
              <a:rPr lang="uk-UA" sz="1900" dirty="0" smtClean="0">
                <a:latin typeface="Times New Roman" pitchFamily="18" charset="0"/>
                <a:cs typeface="Times New Roman" pitchFamily="18" charset="0"/>
              </a:rPr>
              <a:t> вивчення </a:t>
            </a:r>
            <a:r>
              <a:rPr lang="uk-UA" sz="1900" b="1" dirty="0" smtClean="0">
                <a:latin typeface="Times New Roman" pitchFamily="18" charset="0"/>
                <a:cs typeface="Times New Roman" pitchFamily="18" charset="0"/>
              </a:rPr>
              <a:t>дисципліни</a:t>
            </a:r>
            <a:r>
              <a:rPr lang="uk-UA" sz="1900" dirty="0" smtClean="0">
                <a:latin typeface="Times New Roman" pitchFamily="18" charset="0"/>
                <a:cs typeface="Times New Roman" pitchFamily="18" charset="0"/>
              </a:rPr>
              <a:t> є оволодіння знаннями зі сфери екологічного туризму та можливість їх використання у професійній діяльності. </a:t>
            </a:r>
          </a:p>
          <a:p>
            <a:pPr marL="0" indent="360363" algn="just" eaLnBrk="1" hangingPunct="1">
              <a:spcBef>
                <a:spcPts val="300"/>
              </a:spcBef>
              <a:spcAft>
                <a:spcPts val="300"/>
              </a:spcAft>
              <a:buNone/>
            </a:pPr>
            <a:r>
              <a:rPr lang="uk-UA" sz="1900" dirty="0" smtClean="0">
                <a:latin typeface="Times New Roman" pitchFamily="18" charset="0"/>
                <a:cs typeface="Times New Roman" pitchFamily="18" charset="0"/>
              </a:rPr>
              <a:t>У процесі опанування дисципліни Ви дізнаєтеся</a:t>
            </a:r>
            <a:r>
              <a:rPr lang="en-US" sz="1900" dirty="0" smtClean="0">
                <a:latin typeface="Times New Roman" panose="02020603050405020304" pitchFamily="18" charset="0"/>
                <a:cs typeface="Times New Roman" panose="02020603050405020304" pitchFamily="18" charset="0"/>
              </a:rPr>
              <a:t>:</a:t>
            </a:r>
          </a:p>
          <a:p>
            <a:pPr marL="627063" indent="-266700">
              <a:spcBef>
                <a:spcPts val="300"/>
              </a:spcBef>
              <a:spcAft>
                <a:spcPts val="300"/>
              </a:spcAft>
              <a:tabLst>
                <a:tab pos="534988" algn="l"/>
                <a:tab pos="720725" algn="l"/>
              </a:tabLst>
            </a:pPr>
            <a:r>
              <a:rPr lang="uk-UA" sz="1900" dirty="0" smtClean="0">
                <a:latin typeface="Times New Roman" panose="02020603050405020304" pitchFamily="18" charset="0"/>
                <a:cs typeface="Times New Roman" panose="02020603050405020304" pitchFamily="18" charset="0"/>
              </a:rPr>
              <a:t>рушійні </a:t>
            </a:r>
            <a:r>
              <a:rPr lang="uk-UA" sz="1900" dirty="0">
                <a:latin typeface="Times New Roman" panose="02020603050405020304" pitchFamily="18" charset="0"/>
                <a:cs typeface="Times New Roman" panose="02020603050405020304" pitchFamily="18" charset="0"/>
              </a:rPr>
              <a:t>сили, які визначали і визначають розвиток </a:t>
            </a:r>
            <a:r>
              <a:rPr lang="uk-UA" sz="1900" dirty="0" err="1">
                <a:latin typeface="Times New Roman" panose="02020603050405020304" pitchFamily="18" charset="0"/>
                <a:cs typeface="Times New Roman" panose="02020603050405020304" pitchFamily="18" charset="0"/>
              </a:rPr>
              <a:t>екотуризму</a:t>
            </a:r>
            <a:r>
              <a:rPr lang="uk-UA" sz="1900" dirty="0">
                <a:latin typeface="Times New Roman" panose="02020603050405020304" pitchFamily="18" charset="0"/>
                <a:cs typeface="Times New Roman" panose="02020603050405020304" pitchFamily="18" charset="0"/>
              </a:rPr>
              <a:t>;</a:t>
            </a:r>
          </a:p>
          <a:p>
            <a:pPr marL="627063" indent="-266700">
              <a:spcBef>
                <a:spcPts val="300"/>
              </a:spcBef>
              <a:spcAft>
                <a:spcPts val="300"/>
              </a:spcAft>
              <a:tabLst>
                <a:tab pos="534988" algn="l"/>
                <a:tab pos="720725" algn="l"/>
              </a:tabLst>
            </a:pPr>
            <a:r>
              <a:rPr lang="uk-UA" sz="1900" dirty="0" smtClean="0">
                <a:latin typeface="Times New Roman" panose="02020603050405020304" pitchFamily="18" charset="0"/>
                <a:cs typeface="Times New Roman" panose="02020603050405020304" pitchFamily="18" charset="0"/>
              </a:rPr>
              <a:t>причини </a:t>
            </a:r>
            <a:r>
              <a:rPr lang="uk-UA" sz="1900" dirty="0">
                <a:latin typeface="Times New Roman" panose="02020603050405020304" pitchFamily="18" charset="0"/>
                <a:cs typeface="Times New Roman" panose="02020603050405020304" pitchFamily="18" charset="0"/>
              </a:rPr>
              <a:t>зародження і подальшого розвитку </a:t>
            </a:r>
            <a:r>
              <a:rPr lang="uk-UA" sz="1900" dirty="0" err="1">
                <a:latin typeface="Times New Roman" panose="02020603050405020304" pitchFamily="18" charset="0"/>
                <a:cs typeface="Times New Roman" panose="02020603050405020304" pitchFamily="18" charset="0"/>
              </a:rPr>
              <a:t>екотуризму</a:t>
            </a:r>
            <a:r>
              <a:rPr lang="uk-UA" sz="1900" dirty="0">
                <a:latin typeface="Times New Roman" panose="02020603050405020304" pitchFamily="18" charset="0"/>
                <a:cs typeface="Times New Roman" panose="02020603050405020304" pitchFamily="18" charset="0"/>
              </a:rPr>
              <a:t>;</a:t>
            </a:r>
          </a:p>
          <a:p>
            <a:pPr marL="627063" indent="-266700">
              <a:spcBef>
                <a:spcPts val="300"/>
              </a:spcBef>
              <a:spcAft>
                <a:spcPts val="300"/>
              </a:spcAft>
              <a:tabLst>
                <a:tab pos="534988" algn="l"/>
                <a:tab pos="720725" algn="l"/>
              </a:tabLst>
            </a:pPr>
            <a:r>
              <a:rPr lang="uk-UA" sz="1900" dirty="0" smtClean="0">
                <a:latin typeface="Times New Roman" panose="02020603050405020304" pitchFamily="18" charset="0"/>
                <a:cs typeface="Times New Roman" panose="02020603050405020304" pitchFamily="18" charset="0"/>
              </a:rPr>
              <a:t>основи </a:t>
            </a:r>
            <a:r>
              <a:rPr lang="uk-UA" sz="1900" dirty="0" err="1">
                <a:latin typeface="Times New Roman" panose="02020603050405020304" pitchFamily="18" charset="0"/>
                <a:cs typeface="Times New Roman" panose="02020603050405020304" pitchFamily="18" charset="0"/>
              </a:rPr>
              <a:t>екотуристичної</a:t>
            </a:r>
            <a:r>
              <a:rPr lang="uk-UA" sz="1900" dirty="0">
                <a:latin typeface="Times New Roman" panose="02020603050405020304" pitchFamily="18" charset="0"/>
                <a:cs typeface="Times New Roman" panose="02020603050405020304" pitchFamily="18" charset="0"/>
              </a:rPr>
              <a:t> діяльності;</a:t>
            </a:r>
          </a:p>
          <a:p>
            <a:pPr marL="627063" indent="-266700">
              <a:spcBef>
                <a:spcPts val="300"/>
              </a:spcBef>
              <a:spcAft>
                <a:spcPts val="300"/>
              </a:spcAft>
              <a:tabLst>
                <a:tab pos="534988" algn="l"/>
                <a:tab pos="720725" algn="l"/>
              </a:tabLst>
            </a:pPr>
            <a:r>
              <a:rPr lang="uk-UA" sz="1900" dirty="0" smtClean="0">
                <a:latin typeface="Times New Roman" panose="02020603050405020304" pitchFamily="18" charset="0"/>
                <a:cs typeface="Times New Roman" panose="02020603050405020304" pitchFamily="18" charset="0"/>
              </a:rPr>
              <a:t>об’єкти </a:t>
            </a:r>
            <a:r>
              <a:rPr lang="uk-UA" sz="1900" dirty="0" err="1">
                <a:latin typeface="Times New Roman" panose="02020603050405020304" pitchFamily="18" charset="0"/>
                <a:cs typeface="Times New Roman" panose="02020603050405020304" pitchFamily="18" charset="0"/>
              </a:rPr>
              <a:t>екотуризму</a:t>
            </a:r>
            <a:r>
              <a:rPr lang="uk-UA" sz="1900" dirty="0">
                <a:latin typeface="Times New Roman" panose="02020603050405020304" pitchFamily="18" charset="0"/>
                <a:cs typeface="Times New Roman" panose="02020603050405020304" pitchFamily="18" charset="0"/>
              </a:rPr>
              <a:t>. </a:t>
            </a:r>
            <a:r>
              <a:rPr lang="ru-RU" sz="1900" dirty="0" smtClean="0">
                <a:latin typeface="Times New Roman" pitchFamily="18" charset="0"/>
                <a:cs typeface="Times New Roman" pitchFamily="18" charset="0"/>
              </a:rPr>
              <a:t> </a:t>
            </a:r>
            <a:endParaRPr lang="en-US" sz="19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Місце для вмісту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2881776"/>
          </a:xfrm>
        </p:spPr>
      </p:pic>
      <p:pic>
        <p:nvPicPr>
          <p:cNvPr id="4099" name="Picture 3" descr="C:\Users\Kherson\Desktop\Для презентації\zeleniy-turiz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270" y="2708920"/>
            <a:ext cx="9173269" cy="41578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7793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a:xfrm>
            <a:off x="755576" y="260351"/>
            <a:ext cx="7941568" cy="792385"/>
          </a:xfrm>
        </p:spPr>
        <p:txBody>
          <a:bodyPr/>
          <a:lstStyle/>
          <a:p>
            <a:pPr eaLnBrk="1" hangingPunct="1">
              <a:lnSpc>
                <a:spcPts val="3000"/>
              </a:lnSpc>
            </a:pPr>
            <a:r>
              <a:rPr lang="uk-UA" sz="3600" b="1" dirty="0" smtClean="0">
                <a:solidFill>
                  <a:srgbClr val="0070C0"/>
                </a:solidFill>
                <a:latin typeface="Times New Roman" pitchFamily="18" charset="0"/>
                <a:cs typeface="Times New Roman" panose="02020603050405020304" pitchFamily="18" charset="0"/>
              </a:rPr>
              <a:t>Значення дисципліни </a:t>
            </a:r>
            <a:endParaRPr lang="ru-RU" sz="3600" b="1" dirty="0" smtClean="0">
              <a:solidFill>
                <a:srgbClr val="0070C0"/>
              </a:solidFill>
              <a:latin typeface="Times New Roman" panose="02020603050405020304" pitchFamily="18" charset="0"/>
              <a:cs typeface="Times New Roman" panose="02020603050405020304" pitchFamily="18" charset="0"/>
            </a:endParaRPr>
          </a:p>
        </p:txBody>
      </p:sp>
      <p:sp>
        <p:nvSpPr>
          <p:cNvPr id="18434" name="Rectangle 3"/>
          <p:cNvSpPr>
            <a:spLocks noGrp="1"/>
          </p:cNvSpPr>
          <p:nvPr>
            <p:ph type="body" idx="1"/>
          </p:nvPr>
        </p:nvSpPr>
        <p:spPr>
          <a:xfrm>
            <a:off x="0" y="1052736"/>
            <a:ext cx="9144000" cy="5544616"/>
          </a:xfrm>
        </p:spPr>
        <p:txBody>
          <a:bodyPr/>
          <a:lstStyle/>
          <a:p>
            <a:pPr marL="0" indent="182563" algn="just" eaLnBrk="1" fontAlgn="auto" hangingPunct="1">
              <a:spcBef>
                <a:spcPts val="300"/>
              </a:spcBef>
              <a:spcAft>
                <a:spcPts val="300"/>
              </a:spcAft>
              <a:buNone/>
              <a:tabLst>
                <a:tab pos="266700" algn="l"/>
              </a:tabLst>
              <a:defRPr/>
            </a:pPr>
            <a:r>
              <a:rPr lang="uk-UA" sz="1600" dirty="0" smtClean="0">
                <a:latin typeface="Times New Roman" pitchFamily="18" charset="0"/>
                <a:cs typeface="Times New Roman" pitchFamily="18" charset="0"/>
              </a:rPr>
              <a:t>  Навчальна дисципліна «Сільський (зелений) туризм» відіграє важливу роль у професійній підготовці фахівців з туризму. Отримані знання, вміння і навички будуть корисними при опануванні таких фахових дисциплін як «Організація туризму», «Інфраструктура туризму», «Самодіяльний туризм» та ін., що викладаються студентам спеціальності «Туризм».</a:t>
            </a:r>
            <a:endParaRPr lang="ru-RU" sz="1600" dirty="0" smtClean="0">
              <a:latin typeface="Times New Roman" pitchFamily="18" charset="0"/>
              <a:cs typeface="Times New Roman" pitchFamily="18" charset="0"/>
            </a:endParaRPr>
          </a:p>
          <a:p>
            <a:pPr marL="0" indent="182563" algn="just" eaLnBrk="1" fontAlgn="auto" hangingPunct="1">
              <a:spcBef>
                <a:spcPts val="300"/>
              </a:spcBef>
              <a:spcAft>
                <a:spcPts val="300"/>
              </a:spcAft>
              <a:buNone/>
              <a:tabLst>
                <a:tab pos="266700" algn="l"/>
              </a:tabLst>
              <a:defRPr/>
            </a:pPr>
            <a:r>
              <a:rPr lang="ru-RU" sz="1600" dirty="0" smtClean="0">
                <a:latin typeface="Times New Roman" pitchFamily="18" charset="0"/>
                <a:cs typeface="Times New Roman" pitchFamily="18" charset="0"/>
              </a:rPr>
              <a:t>   </a:t>
            </a:r>
            <a:r>
              <a:rPr lang="ru-RU" sz="1600" dirty="0" err="1" smtClean="0">
                <a:latin typeface="Times New Roman" panose="02020603050405020304" pitchFamily="18" charset="0"/>
                <a:cs typeface="Times New Roman" panose="02020603050405020304" pitchFamily="18" charset="0"/>
              </a:rPr>
              <a:t>Вивчення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дисципліни</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допоможе</a:t>
            </a:r>
            <a:r>
              <a:rPr lang="ru-RU" sz="1600" dirty="0" smtClean="0">
                <a:latin typeface="Times New Roman" panose="02020603050405020304" pitchFamily="18" charset="0"/>
                <a:cs typeface="Times New Roman" panose="02020603050405020304" pitchFamily="18" charset="0"/>
              </a:rPr>
              <a:t>:</a:t>
            </a:r>
          </a:p>
          <a:p>
            <a:pPr marL="536575" indent="-176213" algn="just" eaLnBrk="1" fontAlgn="auto" hangingPunct="1">
              <a:spcBef>
                <a:spcPts val="300"/>
              </a:spcBef>
              <a:spcAft>
                <a:spcPts val="300"/>
              </a:spcAft>
              <a:defRPr/>
            </a:pPr>
            <a:r>
              <a:rPr lang="ru-RU" sz="1600" dirty="0" err="1">
                <a:latin typeface="Times New Roman" panose="02020603050405020304" pitchFamily="18" charset="0"/>
                <a:cs typeface="Times New Roman" panose="02020603050405020304" pitchFamily="18" charset="0"/>
              </a:rPr>
              <a:t>розробляти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екологічні</a:t>
            </a:r>
            <a:r>
              <a:rPr lang="ru-RU" sz="1600" dirty="0">
                <a:latin typeface="Times New Roman" panose="02020603050405020304" pitchFamily="18" charset="0"/>
                <a:cs typeface="Times New Roman" panose="02020603050405020304" pitchFamily="18" charset="0"/>
              </a:rPr>
              <a:t> тури для </a:t>
            </a:r>
            <a:r>
              <a:rPr lang="ru-RU" sz="1600" dirty="0" err="1">
                <a:latin typeface="Times New Roman" panose="02020603050405020304" pitchFamily="18" charset="0"/>
                <a:cs typeface="Times New Roman" panose="02020603050405020304" pitchFamily="18" charset="0"/>
              </a:rPr>
              <a:t>різних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суспільних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груп</a:t>
            </a:r>
            <a:r>
              <a:rPr lang="ru-RU" sz="1600" dirty="0">
                <a:latin typeface="Times New Roman" panose="02020603050405020304" pitchFamily="18" charset="0"/>
                <a:cs typeface="Times New Roman" panose="02020603050405020304" pitchFamily="18" charset="0"/>
              </a:rPr>
              <a:t> і </a:t>
            </a:r>
            <a:r>
              <a:rPr lang="ru-RU" sz="1600" dirty="0" err="1" smtClean="0">
                <a:latin typeface="Times New Roman" panose="02020603050405020304" pitchFamily="18" charset="0"/>
                <a:cs typeface="Times New Roman" panose="02020603050405020304" pitchFamily="18" charset="0"/>
              </a:rPr>
              <a:t>різних</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територіальних</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об’єктів</a:t>
            </a:r>
            <a:r>
              <a:rPr lang="ru-RU" sz="1600" dirty="0">
                <a:latin typeface="Times New Roman" panose="02020603050405020304" pitchFamily="18" charset="0"/>
                <a:cs typeface="Times New Roman" panose="02020603050405020304" pitchFamily="18" charset="0"/>
              </a:rPr>
              <a:t>;</a:t>
            </a:r>
          </a:p>
          <a:p>
            <a:pPr marL="536575" indent="-176213" algn="just" eaLnBrk="1" fontAlgn="auto" hangingPunct="1">
              <a:spcBef>
                <a:spcPts val="300"/>
              </a:spcBef>
              <a:spcAft>
                <a:spcPts val="300"/>
              </a:spcAft>
              <a:defRPr/>
            </a:pPr>
            <a:r>
              <a:rPr lang="ru-RU" sz="1600" dirty="0" err="1" smtClean="0">
                <a:latin typeface="Times New Roman" panose="02020603050405020304" pitchFamily="18" charset="0"/>
                <a:cs typeface="Times New Roman" panose="02020603050405020304" pitchFamily="18" charset="0"/>
              </a:rPr>
              <a:t>організувати</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розміщення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харчування</a:t>
            </a:r>
            <a:r>
              <a:rPr lang="ru-RU" sz="1600" dirty="0">
                <a:latin typeface="Times New Roman" panose="02020603050405020304" pitchFamily="18" charset="0"/>
                <a:cs typeface="Times New Roman" panose="02020603050405020304" pitchFamily="18" charset="0"/>
              </a:rPr>
              <a:t> і </a:t>
            </a:r>
            <a:r>
              <a:rPr lang="ru-RU" sz="1600" dirty="0" err="1">
                <a:latin typeface="Times New Roman" panose="02020603050405020304" pitchFamily="18" charset="0"/>
                <a:cs typeface="Times New Roman" panose="02020603050405020304" pitchFamily="18" charset="0"/>
              </a:rPr>
              <a:t>програми</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обслуговування </a:t>
            </a:r>
            <a:r>
              <a:rPr lang="ru-RU" sz="1600" dirty="0" err="1" smtClean="0">
                <a:latin typeface="Times New Roman" panose="02020603050405020304" pitchFamily="18" charset="0"/>
                <a:cs typeface="Times New Roman" panose="02020603050405020304" pitchFamily="18" charset="0"/>
              </a:rPr>
              <a:t>екотуристів</a:t>
            </a:r>
            <a:r>
              <a:rPr lang="ru-RU" sz="1600" dirty="0">
                <a:latin typeface="Times New Roman" panose="02020603050405020304" pitchFamily="18" charset="0"/>
                <a:cs typeface="Times New Roman" panose="02020603050405020304" pitchFamily="18" charset="0"/>
              </a:rPr>
              <a:t>;</a:t>
            </a:r>
          </a:p>
          <a:p>
            <a:pPr marL="536575" indent="-176213" algn="just" eaLnBrk="1" fontAlgn="auto" hangingPunct="1">
              <a:spcBef>
                <a:spcPts val="300"/>
              </a:spcBef>
              <a:spcAft>
                <a:spcPts val="300"/>
              </a:spcAft>
              <a:defRPr/>
            </a:pPr>
            <a:r>
              <a:rPr lang="ru-RU" sz="1600" dirty="0" err="1" smtClean="0">
                <a:latin typeface="Times New Roman" panose="02020603050405020304" pitchFamily="18" charset="0"/>
                <a:cs typeface="Times New Roman" panose="02020603050405020304" pitchFamily="18" charset="0"/>
              </a:rPr>
              <a:t>розрахувати</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потенційне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навантаження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туристичних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груп</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довкілля</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і </a:t>
            </a:r>
            <a:r>
              <a:rPr lang="ru-RU" sz="1600" dirty="0" err="1" smtClean="0">
                <a:latin typeface="Times New Roman" panose="02020603050405020304" pitchFamily="18" charset="0"/>
                <a:cs typeface="Times New Roman" panose="02020603050405020304" pitchFamily="18" charset="0"/>
              </a:rPr>
              <a:t>розробляти</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запобіжні</a:t>
            </a:r>
            <a:r>
              <a:rPr lang="ru-RU" sz="1600" dirty="0">
                <a:latin typeface="Times New Roman" panose="02020603050405020304" pitchFamily="18" charset="0"/>
                <a:cs typeface="Times New Roman" panose="02020603050405020304" pitchFamily="18" charset="0"/>
              </a:rPr>
              <a:t> заходи до </a:t>
            </a:r>
            <a:r>
              <a:rPr lang="ru-RU" sz="1600" dirty="0" err="1">
                <a:latin typeface="Times New Roman" panose="02020603050405020304" pitchFamily="18" charset="0"/>
                <a:cs typeface="Times New Roman" panose="02020603050405020304" pitchFamily="18" charset="0"/>
              </a:rPr>
              <a:t>мінімізації</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усунення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негативних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впливів</a:t>
            </a:r>
            <a:r>
              <a:rPr lang="ru-RU" sz="1600" dirty="0">
                <a:latin typeface="Times New Roman" panose="02020603050405020304" pitchFamily="18" charset="0"/>
                <a:cs typeface="Times New Roman" panose="02020603050405020304" pitchFamily="18" charset="0"/>
              </a:rPr>
              <a:t>;</a:t>
            </a:r>
          </a:p>
          <a:p>
            <a:pPr marL="536575" indent="-176213" algn="just" eaLnBrk="1" fontAlgn="auto" hangingPunct="1">
              <a:spcBef>
                <a:spcPts val="300"/>
              </a:spcBef>
              <a:spcAft>
                <a:spcPts val="300"/>
              </a:spcAft>
              <a:defRPr/>
            </a:pPr>
            <a:r>
              <a:rPr lang="ru-RU" sz="1600" dirty="0" err="1" smtClean="0">
                <a:latin typeface="Times New Roman" panose="02020603050405020304" pitchFamily="18" charset="0"/>
                <a:cs typeface="Times New Roman" panose="02020603050405020304" pitchFamily="18" charset="0"/>
              </a:rPr>
              <a:t>організовувати</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взаємодію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між</a:t>
            </a:r>
            <a:r>
              <a:rPr lang="ru-RU" sz="1600" dirty="0">
                <a:latin typeface="Times New Roman" panose="02020603050405020304" pitchFamily="18" charset="0"/>
                <a:cs typeface="Times New Roman" panose="02020603050405020304" pitchFamily="18" charset="0"/>
              </a:rPr>
              <a:t> туроператорами, </a:t>
            </a:r>
            <a:r>
              <a:rPr lang="ru-RU" sz="1600" dirty="0" err="1">
                <a:latin typeface="Times New Roman" panose="02020603050405020304" pitchFamily="18" charset="0"/>
                <a:cs typeface="Times New Roman" panose="02020603050405020304" pitchFamily="18" charset="0"/>
              </a:rPr>
              <a:t>туристичними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групами</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і </a:t>
            </a:r>
            <a:r>
              <a:rPr lang="ru-RU" sz="1600" dirty="0" err="1" smtClean="0">
                <a:latin typeface="Times New Roman" panose="02020603050405020304" pitchFamily="18" charset="0"/>
                <a:cs typeface="Times New Roman" panose="02020603050405020304" pitchFamily="18" charset="0"/>
              </a:rPr>
              <a:t>установами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відповідальними</a:t>
            </a:r>
            <a:r>
              <a:rPr lang="ru-RU" sz="1600" dirty="0">
                <a:latin typeface="Times New Roman" panose="02020603050405020304" pitchFamily="18" charset="0"/>
                <a:cs typeface="Times New Roman" panose="02020603050405020304" pitchFamily="18" charset="0"/>
              </a:rPr>
              <a:t> за </a:t>
            </a:r>
            <a:r>
              <a:rPr lang="ru-RU" sz="1600" dirty="0" err="1">
                <a:latin typeface="Times New Roman" panose="02020603050405020304" pitchFamily="18" charset="0"/>
                <a:cs typeface="Times New Roman" panose="02020603050405020304" pitchFamily="18" charset="0"/>
              </a:rPr>
              <a:t>природні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території</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яких</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здійснюються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екотури</a:t>
            </a:r>
            <a:r>
              <a:rPr lang="ru-RU" sz="1600" dirty="0">
                <a:latin typeface="Times New Roman" panose="02020603050405020304" pitchFamily="18" charset="0"/>
                <a:cs typeface="Times New Roman" panose="02020603050405020304" pitchFamily="18" charset="0"/>
              </a:rPr>
              <a:t>;</a:t>
            </a:r>
          </a:p>
          <a:p>
            <a:pPr marL="536575" indent="-176213" algn="just" eaLnBrk="1" fontAlgn="auto" hangingPunct="1">
              <a:spcBef>
                <a:spcPts val="300"/>
              </a:spcBef>
              <a:spcAft>
                <a:spcPts val="300"/>
              </a:spcAft>
              <a:defRPr/>
            </a:pPr>
            <a:r>
              <a:rPr lang="ru-RU" sz="1600" dirty="0" err="1" smtClean="0">
                <a:latin typeface="Times New Roman" panose="02020603050405020304" pitchFamily="18" charset="0"/>
                <a:cs typeface="Times New Roman" panose="02020603050405020304" pitchFamily="18" charset="0"/>
              </a:rPr>
              <a:t>розробляти</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і </a:t>
            </a:r>
            <a:r>
              <a:rPr lang="ru-RU" sz="1600" dirty="0" err="1">
                <a:latin typeface="Times New Roman" panose="02020603050405020304" pitchFamily="18" charset="0"/>
                <a:cs typeface="Times New Roman" panose="02020603050405020304" pitchFamily="18" charset="0"/>
              </a:rPr>
              <a:t>реалізовувати</a:t>
            </a:r>
            <a:r>
              <a:rPr lang="ru-RU" sz="1600" dirty="0">
                <a:latin typeface="Times New Roman" panose="02020603050405020304" pitchFamily="18" charset="0"/>
                <a:cs typeface="Times New Roman" panose="02020603050405020304" pitchFamily="18" charset="0"/>
              </a:rPr>
              <a:t> заходи </a:t>
            </a:r>
            <a:r>
              <a:rPr lang="ru-RU" sz="1600" dirty="0" err="1">
                <a:latin typeface="Times New Roman" panose="02020603050405020304" pitchFamily="18" charset="0"/>
                <a:cs typeface="Times New Roman" panose="02020603050405020304" pitchFamily="18" charset="0"/>
              </a:rPr>
              <a:t>із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залучення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екотуристів</a:t>
            </a:r>
            <a:r>
              <a:rPr lang="ru-RU" sz="1600" dirty="0">
                <a:latin typeface="Times New Roman" panose="02020603050405020304" pitchFamily="18" charset="0"/>
                <a:cs typeface="Times New Roman" panose="02020603050405020304" pitchFamily="18" charset="0"/>
              </a:rPr>
              <a:t> до </a:t>
            </a:r>
            <a:r>
              <a:rPr lang="ru-RU" sz="1600" dirty="0" err="1" smtClean="0">
                <a:latin typeface="Times New Roman" panose="02020603050405020304" pitchFamily="18" charset="0"/>
                <a:cs typeface="Times New Roman" panose="02020603050405020304" pitchFamily="18" charset="0"/>
              </a:rPr>
              <a:t>діяльності</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спрямованої</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на </a:t>
            </a:r>
            <a:r>
              <a:rPr lang="ru-RU" sz="1600" dirty="0" err="1">
                <a:latin typeface="Times New Roman" panose="02020603050405020304" pitchFamily="18" charset="0"/>
                <a:cs typeface="Times New Roman" panose="02020603050405020304" pitchFamily="18" charset="0"/>
              </a:rPr>
              <a:t>збереження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довкілля</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біорізноманіття</a:t>
            </a:r>
            <a:r>
              <a:rPr lang="ru-RU" sz="1600" dirty="0">
                <a:latin typeface="Times New Roman" panose="02020603050405020304" pitchFamily="18" charset="0"/>
                <a:cs typeface="Times New Roman" panose="02020603050405020304" pitchFamily="18" charset="0"/>
              </a:rPr>
              <a:t>;</a:t>
            </a:r>
          </a:p>
          <a:p>
            <a:pPr marL="536575" indent="-176213" algn="just" eaLnBrk="1" fontAlgn="auto" hangingPunct="1">
              <a:spcBef>
                <a:spcPts val="300"/>
              </a:spcBef>
              <a:spcAft>
                <a:spcPts val="300"/>
              </a:spcAft>
              <a:defRPr/>
            </a:pPr>
            <a:r>
              <a:rPr lang="ru-RU" sz="1600" dirty="0" err="1" smtClean="0">
                <a:latin typeface="Times New Roman" panose="02020603050405020304" pitchFamily="18" charset="0"/>
                <a:cs typeface="Times New Roman" panose="02020603050405020304" pitchFamily="18" charset="0"/>
              </a:rPr>
              <a:t>враховувати</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при </a:t>
            </a:r>
            <a:r>
              <a:rPr lang="ru-RU" sz="1600" dirty="0" err="1">
                <a:latin typeface="Times New Roman" panose="02020603050405020304" pitchFamily="18" charset="0"/>
                <a:cs typeface="Times New Roman" panose="02020603050405020304" pitchFamily="18" charset="0"/>
              </a:rPr>
              <a:t>здійсненні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екотурів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інтереси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місцевих</a:t>
            </a:r>
            <a:r>
              <a:rPr lang="ru-RU" sz="1600" dirty="0">
                <a:latin typeface="Times New Roman" panose="02020603050405020304" pitchFamily="18" charset="0"/>
                <a:cs typeface="Times New Roman" panose="02020603050405020304" pitchFamily="18" charset="0"/>
              </a:rPr>
              <a:t> громад</a:t>
            </a:r>
            <a:r>
              <a:rPr lang="ru-RU" sz="1600" dirty="0" smtClean="0">
                <a:latin typeface="Times New Roman" panose="02020603050405020304" pitchFamily="18" charset="0"/>
                <a:cs typeface="Times New Roman" panose="02020603050405020304" pitchFamily="18" charset="0"/>
              </a:rPr>
              <a:t>.</a:t>
            </a:r>
          </a:p>
          <a:p>
            <a:pPr marL="360362" indent="0" algn="just" eaLnBrk="1" fontAlgn="auto" hangingPunct="1">
              <a:spcBef>
                <a:spcPts val="300"/>
              </a:spcBef>
              <a:spcAft>
                <a:spcPts val="300"/>
              </a:spcAft>
              <a:buNone/>
              <a:defRPr/>
            </a:pPr>
            <a:r>
              <a:rPr lang="uk-UA" sz="1600" dirty="0" smtClean="0">
                <a:latin typeface="Times New Roman" panose="02020603050405020304" pitchFamily="18" charset="0"/>
                <a:cs typeface="Times New Roman" panose="02020603050405020304" pitchFamily="18" charset="0"/>
              </a:rPr>
              <a:t>	Обравши </a:t>
            </a:r>
            <a:r>
              <a:rPr lang="uk-UA" sz="1600" dirty="0">
                <a:latin typeface="Times New Roman" panose="02020603050405020304" pitchFamily="18" charset="0"/>
                <a:cs typeface="Times New Roman" panose="02020603050405020304" pitchFamily="18" charset="0"/>
              </a:rPr>
              <a:t>дану </a:t>
            </a:r>
            <a:r>
              <a:rPr lang="uk-UA" sz="1600" dirty="0" smtClean="0">
                <a:latin typeface="Times New Roman" panose="02020603050405020304" pitchFamily="18" charset="0"/>
                <a:cs typeface="Times New Roman" panose="02020603050405020304" pitchFamily="18" charset="0"/>
              </a:rPr>
              <a:t>дисципліну, </a:t>
            </a:r>
            <a:r>
              <a:rPr lang="uk-UA" sz="1600" dirty="0">
                <a:latin typeface="Times New Roman" panose="02020603050405020304" pitchFamily="18" charset="0"/>
                <a:cs typeface="Times New Roman" panose="02020603050405020304" pitchFamily="18" charset="0"/>
              </a:rPr>
              <a:t>ви зможете </a:t>
            </a:r>
            <a:r>
              <a:rPr lang="uk-UA" sz="1600" dirty="0" smtClean="0">
                <a:latin typeface="Times New Roman" panose="02020603050405020304" pitchFamily="18" charset="0"/>
                <a:cs typeface="Times New Roman" panose="02020603050405020304" pitchFamily="18" charset="0"/>
              </a:rPr>
              <a:t>не лише скласти уявлення про різноманіття форм і видів спортивно-оздоровчої діяльності, але й навчитися самостійно створювати якісний продукт у сфері спортивного туризму.</a:t>
            </a:r>
            <a:endParaRPr lang="ru-RU" sz="1600" dirty="0">
              <a:latin typeface="Times New Roman" panose="02020603050405020304" pitchFamily="18" charset="0"/>
              <a:cs typeface="Times New Roman" panose="02020603050405020304" pitchFamily="18" charset="0"/>
            </a:endParaRPr>
          </a:p>
          <a:p>
            <a:pPr marL="182562" indent="0" eaLnBrk="1" fontAlgn="auto" hangingPunct="1">
              <a:lnSpc>
                <a:spcPct val="120000"/>
              </a:lnSpc>
              <a:spcBef>
                <a:spcPts val="0"/>
              </a:spcBef>
              <a:spcAft>
                <a:spcPts val="0"/>
              </a:spcAft>
              <a:buNone/>
              <a:defRPr/>
            </a:pPr>
            <a:endParaRPr lang="ru-RU" sz="1600" dirty="0"/>
          </a:p>
          <a:p>
            <a:pPr indent="-160338" eaLnBrk="1" fontAlgn="auto" hangingPunct="1">
              <a:lnSpc>
                <a:spcPct val="120000"/>
              </a:lnSpc>
              <a:spcBef>
                <a:spcPts val="0"/>
              </a:spcBef>
              <a:spcAft>
                <a:spcPts val="0"/>
              </a:spcAft>
              <a:defRPr/>
            </a:pPr>
            <a:endParaRPr lang="ru-RU" sz="1600" dirty="0" smtClean="0">
              <a:latin typeface="Times New Roman" panose="02020603050405020304" pitchFamily="18" charset="0"/>
              <a:cs typeface="Times New Roman" panose="02020603050405020304" pitchFamily="18" charset="0"/>
            </a:endParaRPr>
          </a:p>
          <a:p>
            <a:pPr indent="-160338" eaLnBrk="1" fontAlgn="auto" hangingPunct="1">
              <a:lnSpc>
                <a:spcPct val="120000"/>
              </a:lnSpc>
              <a:spcBef>
                <a:spcPts val="0"/>
              </a:spcBef>
              <a:spcAft>
                <a:spcPts val="0"/>
              </a:spcAft>
              <a:defRPr/>
            </a:pPr>
            <a:endParaRPr lang="ru-RU" sz="1600" dirty="0">
              <a:latin typeface="Times New Roman" panose="02020603050405020304" pitchFamily="18" charset="0"/>
              <a:cs typeface="Times New Roman" panose="02020603050405020304" pitchFamily="18" charset="0"/>
            </a:endParaRPr>
          </a:p>
          <a:p>
            <a:pPr marL="0" indent="0" eaLnBrk="1" hangingPunct="1">
              <a:spcBef>
                <a:spcPts val="0"/>
              </a:spcBef>
              <a:buNone/>
            </a:pPr>
            <a:r>
              <a:rPr lang="ru-RU" sz="1600" dirty="0" smtClean="0">
                <a:latin typeface="Times New Roman" pitchFamily="18"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1189</TotalTime>
  <Words>970</Words>
  <Application>Microsoft Office PowerPoint</Application>
  <PresentationFormat>Экран (4:3)</PresentationFormat>
  <Paragraphs>64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 Дисципліна вільного вибору «Сільський (зелений) туризм» </vt:lpstr>
      <vt:lpstr>Компетенції:</vt:lpstr>
      <vt:lpstr> Актуальність дисципліни </vt:lpstr>
      <vt:lpstr>Слайд 4</vt:lpstr>
      <vt:lpstr>Програмні компетентності дисципліни</vt:lpstr>
      <vt:lpstr>Екотуризм або екологічний туризм — тип туризму, що полягає у подорожах до природних недоторканих людиною та, часто, природоохоронних територій. Екотуристи намагаються не здійснювати значного впливу на територію. Екотуризм сприяє освіті туристів та дозволяє збирати гроші на заходи зі збереження території, допомагає розвитку ізольованих поселень. Розвиток екотуризму часто розглядається як важливий засіб збереження довкілля для майбутніх поколінь.</vt:lpstr>
      <vt:lpstr>Слайд 7</vt:lpstr>
      <vt:lpstr>Слайд 8</vt:lpstr>
      <vt:lpstr>Значення дисципліни </vt:lpstr>
      <vt:lpstr>Слайд 10</vt:lpstr>
      <vt:lpstr>Джерела інформації</vt:lpstr>
      <vt:lpstr>Автор-упорядник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Вибіркова дисципліна «Етика»</dc:title>
  <dc:creator>Home</dc:creator>
  <cp:lastModifiedBy>iyudin</cp:lastModifiedBy>
  <cp:revision>112</cp:revision>
  <dcterms:created xsi:type="dcterms:W3CDTF">2012-10-25T14:30:34Z</dcterms:created>
  <dcterms:modified xsi:type="dcterms:W3CDTF">2021-01-22T13:06:29Z</dcterms:modified>
</cp:coreProperties>
</file>